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4"/>
    <p:sldMasterId id="2147483674" r:id="rId5"/>
    <p:sldMasterId id="2147483676" r:id="rId6"/>
    <p:sldMasterId id="2147483678" r:id="rId7"/>
  </p:sldMasterIdLst>
  <p:sldIdLst>
    <p:sldId id="303" r:id="rId8"/>
    <p:sldId id="305" r:id="rId9"/>
    <p:sldId id="306" r:id="rId10"/>
    <p:sldId id="307" r:id="rId11"/>
    <p:sldId id="30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guchi, Takamasa / 野口　剛正" initials="NT/野" lastIdx="7" clrIdx="0">
    <p:extLst>
      <p:ext uri="{19B8F6BF-5375-455C-9EA6-DF929625EA0E}">
        <p15:presenceInfo xmlns:p15="http://schemas.microsoft.com/office/powerpoint/2012/main" userId="S::takamasa_noguchi@earthbrain.com::ceafb38f-d8e3-4660-ae65-2864b01995d3" providerId="AD"/>
      </p:ext>
    </p:extLst>
  </p:cmAuthor>
  <p:cmAuthor id="2" name="Noguchi, Takamasa / 野口　剛正" initials="NT/野 [2]" lastIdx="2" clrIdx="1">
    <p:extLst>
      <p:ext uri="{19B8F6BF-5375-455C-9EA6-DF929625EA0E}">
        <p15:presenceInfo xmlns:p15="http://schemas.microsoft.com/office/powerpoint/2012/main" userId="Noguchi, Takamasa / 野口　剛正"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E7E7E7"/>
    <a:srgbClr val="FFFFFF"/>
    <a:srgbClr val="FF00FF"/>
    <a:srgbClr val="FFFF00"/>
    <a:srgbClr val="107C41"/>
    <a:srgbClr val="4472C4"/>
    <a:srgbClr val="0000DA"/>
    <a:srgbClr val="6600CC"/>
    <a:srgbClr val="CBCB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89" autoAdjust="0"/>
    <p:restoredTop sz="95842" autoAdjust="0"/>
  </p:normalViewPr>
  <p:slideViewPr>
    <p:cSldViewPr snapToGrid="0">
      <p:cViewPr varScale="1">
        <p:scale>
          <a:sx n="160" d="100"/>
          <a:sy n="160" d="100"/>
        </p:scale>
        <p:origin x="2552" y="184"/>
      </p:cViewPr>
      <p:guideLst>
        <p:guide orient="horz" pos="2137"/>
        <p:guide pos="3840"/>
      </p:guideLst>
    </p:cSldViewPr>
  </p:slideViewPr>
  <p:notesTextViewPr>
    <p:cViewPr>
      <p:scale>
        <a:sx n="1" d="1"/>
        <a:sy n="1" d="1"/>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3.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テキスト プレースホルダー 8">
            <a:extLst>
              <a:ext uri="{FF2B5EF4-FFF2-40B4-BE49-F238E27FC236}">
                <a16:creationId xmlns:a16="http://schemas.microsoft.com/office/drawing/2014/main" id="{778F59B4-A0C7-4EEB-BBA3-CA0FEEB7421A}"/>
              </a:ext>
            </a:extLst>
          </p:cNvPr>
          <p:cNvSpPr>
            <a:spLocks noGrp="1"/>
          </p:cNvSpPr>
          <p:nvPr>
            <p:ph type="body" sz="quarter" idx="10" hasCustomPrompt="1"/>
          </p:nvPr>
        </p:nvSpPr>
        <p:spPr>
          <a:xfrm>
            <a:off x="527051" y="765522"/>
            <a:ext cx="11137900" cy="503238"/>
          </a:xfrm>
          <a:prstGeom prst="rect">
            <a:avLst/>
          </a:prstGeom>
        </p:spPr>
        <p:txBody>
          <a:bodyPr anchor="ctr" anchorCtr="0"/>
          <a:lstStyle>
            <a:lvl1pPr marL="0" indent="0" algn="ctr" defTabSz="914400" rtl="0" eaLnBrk="1" latinLnBrk="0" hangingPunct="1">
              <a:buNone/>
              <a:defRPr kumimoji="1" lang="ja-JP" altLang="en-US" sz="3200" b="0" kern="1200" dirty="0" smtClean="0">
                <a:solidFill>
                  <a:srgbClr val="0000C6"/>
                </a:solidFill>
                <a:latin typeface="小塚ゴシック Pr6N B" panose="020B0800000000000000" pitchFamily="34" charset="-128"/>
                <a:ea typeface="小塚ゴシック Pr6N B" panose="020B0800000000000000" pitchFamily="34" charset="-128"/>
                <a:cs typeface="Lucida Sans Unicode" panose="020B0602030504020204" pitchFamily="34" charset="0"/>
              </a:defRPr>
            </a:lvl1pPr>
          </a:lstStyle>
          <a:p>
            <a:pPr lvl="0"/>
            <a:r>
              <a:rPr kumimoji="1" lang="ja-JP" altLang="en-US" dirty="0"/>
              <a:t>プレゼンテーションタイトルを入力</a:t>
            </a:r>
          </a:p>
        </p:txBody>
      </p:sp>
    </p:spTree>
    <p:extLst>
      <p:ext uri="{BB962C8B-B14F-4D97-AF65-F5344CB8AC3E}">
        <p14:creationId xmlns:p14="http://schemas.microsoft.com/office/powerpoint/2010/main" val="3757890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99963A55-18A4-499B-AF90-F8666C6BAD07}"/>
              </a:ext>
            </a:extLst>
          </p:cNvPr>
          <p:cNvSpPr txBox="1">
            <a:spLocks/>
          </p:cNvSpPr>
          <p:nvPr userDrawn="1"/>
        </p:nvSpPr>
        <p:spPr>
          <a:xfrm>
            <a:off x="1363203" y="3429000"/>
            <a:ext cx="3632237" cy="476672"/>
          </a:xfrm>
          <a:prstGeom prst="rect">
            <a:avLst/>
          </a:prstGeom>
        </p:spPr>
        <p:txBody>
          <a:bodyPr anchor="ctr" anchorCtr="0">
            <a:normAutofit/>
          </a:bodyPr>
          <a:lstStyle>
            <a:lvl1pPr algn="ctr" defTabSz="914400" rtl="0" eaLnBrk="1" latinLnBrk="0" hangingPunct="1">
              <a:spcBef>
                <a:spcPct val="0"/>
              </a:spcBef>
              <a:buNone/>
              <a:defRPr kumimoji="1" sz="2000" b="1"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1pPr>
          </a:lstStyle>
          <a:p>
            <a:r>
              <a:rPr lang="ja-JP" altLang="en-US" sz="2200" dirty="0">
                <a:solidFill>
                  <a:srgbClr val="0000CA"/>
                </a:solidFill>
              </a:rPr>
              <a:t>本日のアジェンダ</a:t>
            </a:r>
          </a:p>
        </p:txBody>
      </p:sp>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994401" y="2445949"/>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762751" y="2445713"/>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0" name="テキスト プレースホルダー 18">
            <a:extLst>
              <a:ext uri="{FF2B5EF4-FFF2-40B4-BE49-F238E27FC236}">
                <a16:creationId xmlns:a16="http://schemas.microsoft.com/office/drawing/2014/main" id="{B21ABF86-ABC5-457B-931A-A31F452B3C1A}"/>
              </a:ext>
            </a:extLst>
          </p:cNvPr>
          <p:cNvSpPr>
            <a:spLocks noGrp="1"/>
          </p:cNvSpPr>
          <p:nvPr>
            <p:ph type="body" sz="quarter" idx="32" hasCustomPrompt="1"/>
          </p:nvPr>
        </p:nvSpPr>
        <p:spPr>
          <a:xfrm>
            <a:off x="5994401" y="3090095"/>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1" name="テキスト プレースホルダー 24">
            <a:extLst>
              <a:ext uri="{FF2B5EF4-FFF2-40B4-BE49-F238E27FC236}">
                <a16:creationId xmlns:a16="http://schemas.microsoft.com/office/drawing/2014/main" id="{A18AF46B-4CBD-413E-9E2A-6B41FCA1BBD0}"/>
              </a:ext>
            </a:extLst>
          </p:cNvPr>
          <p:cNvSpPr>
            <a:spLocks noGrp="1"/>
          </p:cNvSpPr>
          <p:nvPr>
            <p:ph type="body" sz="quarter" idx="33" hasCustomPrompt="1"/>
          </p:nvPr>
        </p:nvSpPr>
        <p:spPr>
          <a:xfrm>
            <a:off x="6762751" y="3089859"/>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2" name="テキスト プレースホルダー 18">
            <a:extLst>
              <a:ext uri="{FF2B5EF4-FFF2-40B4-BE49-F238E27FC236}">
                <a16:creationId xmlns:a16="http://schemas.microsoft.com/office/drawing/2014/main" id="{21F160C3-C2C2-44CD-A0D3-95469A8E38F3}"/>
              </a:ext>
            </a:extLst>
          </p:cNvPr>
          <p:cNvSpPr>
            <a:spLocks noGrp="1"/>
          </p:cNvSpPr>
          <p:nvPr>
            <p:ph type="body" sz="quarter" idx="34" hasCustomPrompt="1"/>
          </p:nvPr>
        </p:nvSpPr>
        <p:spPr>
          <a:xfrm>
            <a:off x="5994401" y="3734241"/>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3" name="テキスト プレースホルダー 24">
            <a:extLst>
              <a:ext uri="{FF2B5EF4-FFF2-40B4-BE49-F238E27FC236}">
                <a16:creationId xmlns:a16="http://schemas.microsoft.com/office/drawing/2014/main" id="{76BD1657-8D93-47D8-A6BF-6EE2E99E83AD}"/>
              </a:ext>
            </a:extLst>
          </p:cNvPr>
          <p:cNvSpPr>
            <a:spLocks noGrp="1"/>
          </p:cNvSpPr>
          <p:nvPr>
            <p:ph type="body" sz="quarter" idx="35" hasCustomPrompt="1"/>
          </p:nvPr>
        </p:nvSpPr>
        <p:spPr>
          <a:xfrm>
            <a:off x="6762751" y="3734005"/>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4" name="テキスト プレースホルダー 18">
            <a:extLst>
              <a:ext uri="{FF2B5EF4-FFF2-40B4-BE49-F238E27FC236}">
                <a16:creationId xmlns:a16="http://schemas.microsoft.com/office/drawing/2014/main" id="{0F09644A-15BC-463D-A05C-3973A838F446}"/>
              </a:ext>
            </a:extLst>
          </p:cNvPr>
          <p:cNvSpPr>
            <a:spLocks noGrp="1"/>
          </p:cNvSpPr>
          <p:nvPr>
            <p:ph type="body" sz="quarter" idx="36" hasCustomPrompt="1"/>
          </p:nvPr>
        </p:nvSpPr>
        <p:spPr>
          <a:xfrm>
            <a:off x="5994401" y="4378387"/>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5" name="テキスト プレースホルダー 24">
            <a:extLst>
              <a:ext uri="{FF2B5EF4-FFF2-40B4-BE49-F238E27FC236}">
                <a16:creationId xmlns:a16="http://schemas.microsoft.com/office/drawing/2014/main" id="{4CD3D390-9AE8-494A-A09E-C5CCB969DFE0}"/>
              </a:ext>
            </a:extLst>
          </p:cNvPr>
          <p:cNvSpPr>
            <a:spLocks noGrp="1"/>
          </p:cNvSpPr>
          <p:nvPr>
            <p:ph type="body" sz="quarter" idx="37" hasCustomPrompt="1"/>
          </p:nvPr>
        </p:nvSpPr>
        <p:spPr>
          <a:xfrm>
            <a:off x="6762751" y="4378151"/>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1329838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A9A71AD5-80A4-478C-8A3A-9C222313E0A7}"/>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3273552" y="1316736"/>
            <a:ext cx="4480560" cy="4559590"/>
          </a:xfrm>
          <a:prstGeom prst="rect">
            <a:avLst/>
          </a:prstGeom>
        </p:spPr>
      </p:pic>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404722" y="3446368"/>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173073" y="3446132"/>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3822735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A49D872-27B0-41BC-9B69-C9B2499CF8AA}"/>
              </a:ext>
            </a:extLst>
          </p:cNvPr>
          <p:cNvSpPr>
            <a:spLocks noGrp="1"/>
          </p:cNvSpPr>
          <p:nvPr>
            <p:ph type="body" sz="quarter" idx="10" hasCustomPrompt="1"/>
          </p:nvPr>
        </p:nvSpPr>
        <p:spPr>
          <a:xfrm>
            <a:off x="2264833" y="1122363"/>
            <a:ext cx="8153400" cy="388031"/>
          </a:xfrm>
          <a:prstGeom prst="rect">
            <a:avLst/>
          </a:prstGeom>
        </p:spPr>
        <p:txBody>
          <a:bodyPr anchor="ctr" anchorCtr="0"/>
          <a:lstStyle>
            <a:lvl1pPr marL="0" indent="0" algn="l">
              <a:buNone/>
              <a:defRPr sz="2400" b="1">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■大見出しの書式設定</a:t>
            </a:r>
          </a:p>
        </p:txBody>
      </p:sp>
      <p:sp>
        <p:nvSpPr>
          <p:cNvPr id="13" name="テキスト プレースホルダー 2">
            <a:extLst>
              <a:ext uri="{FF2B5EF4-FFF2-40B4-BE49-F238E27FC236}">
                <a16:creationId xmlns:a16="http://schemas.microsoft.com/office/drawing/2014/main" id="{36A1FFE9-57A1-4D92-822F-16EFCDBECDC9}"/>
              </a:ext>
            </a:extLst>
          </p:cNvPr>
          <p:cNvSpPr>
            <a:spLocks noGrp="1"/>
          </p:cNvSpPr>
          <p:nvPr>
            <p:ph type="body" sz="quarter" idx="14" hasCustomPrompt="1"/>
          </p:nvPr>
        </p:nvSpPr>
        <p:spPr>
          <a:xfrm>
            <a:off x="2264833" y="1699872"/>
            <a:ext cx="8153400" cy="388031"/>
          </a:xfrm>
          <a:prstGeom prst="rect">
            <a:avLst/>
          </a:prstGeom>
        </p:spPr>
        <p:txBody>
          <a:bodyPr anchor="ctr" anchorCtr="0"/>
          <a:lstStyle>
            <a:lvl1pPr marL="0" indent="0" algn="l">
              <a:buNone/>
              <a:defRPr sz="2000" b="0">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〇中見出しの書式設定</a:t>
            </a:r>
          </a:p>
        </p:txBody>
      </p:sp>
      <p:sp>
        <p:nvSpPr>
          <p:cNvPr id="15" name="テキスト プレースホルダー 2">
            <a:extLst>
              <a:ext uri="{FF2B5EF4-FFF2-40B4-BE49-F238E27FC236}">
                <a16:creationId xmlns:a16="http://schemas.microsoft.com/office/drawing/2014/main" id="{6A5F223F-F1AE-42FD-9167-AD0C438CBD99}"/>
              </a:ext>
            </a:extLst>
          </p:cNvPr>
          <p:cNvSpPr>
            <a:spLocks noGrp="1"/>
          </p:cNvSpPr>
          <p:nvPr>
            <p:ph type="body" sz="quarter" idx="16" hasCustomPrompt="1"/>
          </p:nvPr>
        </p:nvSpPr>
        <p:spPr>
          <a:xfrm>
            <a:off x="2264833" y="2903876"/>
            <a:ext cx="8153400" cy="388031"/>
          </a:xfrm>
          <a:prstGeom prst="rect">
            <a:avLst/>
          </a:prstGeom>
        </p:spPr>
        <p:txBody>
          <a:bodyPr anchor="ctr" anchorCtr="0"/>
          <a:lstStyle>
            <a:lvl1pPr marL="0" indent="0" algn="l">
              <a:buNone/>
              <a:defRPr sz="9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en-US" altLang="ja-JP" dirty="0"/>
              <a:t>※</a:t>
            </a:r>
            <a:r>
              <a:rPr kumimoji="1" lang="ja-JP" altLang="en-US" dirty="0"/>
              <a:t>注釈の書式設定</a:t>
            </a:r>
          </a:p>
        </p:txBody>
      </p:sp>
      <p:sp>
        <p:nvSpPr>
          <p:cNvPr id="17" name="テキスト プレースホルダー 2">
            <a:extLst>
              <a:ext uri="{FF2B5EF4-FFF2-40B4-BE49-F238E27FC236}">
                <a16:creationId xmlns:a16="http://schemas.microsoft.com/office/drawing/2014/main" id="{B6265334-BE5D-46F1-B6B8-C8FBC8331899}"/>
              </a:ext>
            </a:extLst>
          </p:cNvPr>
          <p:cNvSpPr>
            <a:spLocks noGrp="1"/>
          </p:cNvSpPr>
          <p:nvPr>
            <p:ph type="body" sz="quarter" idx="17" hasCustomPrompt="1"/>
          </p:nvPr>
        </p:nvSpPr>
        <p:spPr>
          <a:xfrm>
            <a:off x="2264833" y="2301874"/>
            <a:ext cx="8153400" cy="388031"/>
          </a:xfrm>
          <a:prstGeom prst="rect">
            <a:avLst/>
          </a:prstGeom>
        </p:spPr>
        <p:txBody>
          <a:bodyPr anchor="ctr" anchorCtr="0"/>
          <a:lstStyle>
            <a:lvl1pPr marL="0" indent="0" algn="l">
              <a:buNone/>
              <a:defRPr sz="16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本文の書式設定</a:t>
            </a:r>
          </a:p>
        </p:txBody>
      </p:sp>
    </p:spTree>
    <p:extLst>
      <p:ext uri="{BB962C8B-B14F-4D97-AF65-F5344CB8AC3E}">
        <p14:creationId xmlns:p14="http://schemas.microsoft.com/office/powerpoint/2010/main" val="17766751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4.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08901D54-967B-4EC0-A18B-2ED475DB08AC}"/>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t="18500" b="18500"/>
          <a:stretch/>
        </p:blipFill>
        <p:spPr>
          <a:xfrm>
            <a:off x="1184" y="1268760"/>
            <a:ext cx="12189631" cy="4320480"/>
          </a:xfrm>
          <a:prstGeom prst="rect">
            <a:avLst/>
          </a:prstGeom>
        </p:spPr>
      </p:pic>
      <p:pic>
        <p:nvPicPr>
          <p:cNvPr id="14" name="図 13">
            <a:extLst>
              <a:ext uri="{FF2B5EF4-FFF2-40B4-BE49-F238E27FC236}">
                <a16:creationId xmlns:a16="http://schemas.microsoft.com/office/drawing/2014/main" id="{30BD56B9-91E9-48D5-94B5-BA24C73F3DA4}"/>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4565903" y="5779008"/>
            <a:ext cx="3060194" cy="746336"/>
          </a:xfrm>
          <a:prstGeom prst="rect">
            <a:avLst/>
          </a:prstGeom>
        </p:spPr>
      </p:pic>
    </p:spTree>
    <p:extLst>
      <p:ext uri="{BB962C8B-B14F-4D97-AF65-F5344CB8AC3E}">
        <p14:creationId xmlns:p14="http://schemas.microsoft.com/office/powerpoint/2010/main" val="772999634"/>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7" name="図 16">
            <a:extLst>
              <a:ext uri="{FF2B5EF4-FFF2-40B4-BE49-F238E27FC236}">
                <a16:creationId xmlns:a16="http://schemas.microsoft.com/office/drawing/2014/main" id="{42D346E2-38A5-44BE-A92D-199A2510EF7C}"/>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18" name="図 17">
            <a:extLst>
              <a:ext uri="{FF2B5EF4-FFF2-40B4-BE49-F238E27FC236}">
                <a16:creationId xmlns:a16="http://schemas.microsoft.com/office/drawing/2014/main" id="{1BB33EA6-5E4F-4C45-AFC8-625F135911FD}"/>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19" name="図 18">
            <a:extLst>
              <a:ext uri="{FF2B5EF4-FFF2-40B4-BE49-F238E27FC236}">
                <a16:creationId xmlns:a16="http://schemas.microsoft.com/office/drawing/2014/main" id="{8816161B-1D45-4E88-8575-4D9BFF792D33}"/>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1852655420"/>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7" name="図 6">
            <a:extLst>
              <a:ext uri="{FF2B5EF4-FFF2-40B4-BE49-F238E27FC236}">
                <a16:creationId xmlns:a16="http://schemas.microsoft.com/office/drawing/2014/main" id="{707C3299-AF8D-4B78-8F02-4897733AFDE6}"/>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8" name="図 7">
            <a:extLst>
              <a:ext uri="{FF2B5EF4-FFF2-40B4-BE49-F238E27FC236}">
                <a16:creationId xmlns:a16="http://schemas.microsoft.com/office/drawing/2014/main" id="{FEEE74F0-839F-4EAD-AA2E-636C3DD4D964}"/>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9" name="図 8">
            <a:extLst>
              <a:ext uri="{FF2B5EF4-FFF2-40B4-BE49-F238E27FC236}">
                <a16:creationId xmlns:a16="http://schemas.microsoft.com/office/drawing/2014/main" id="{0D7E6AE0-5223-41C6-8A5A-EB3CDB91F337}"/>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211700992"/>
      </p:ext>
    </p:extLst>
  </p:cSld>
  <p:clrMap bg1="lt1" tx1="dk1" bg2="lt2" tx2="dk2" accent1="accent1" accent2="accent2" accent3="accent3" accent4="accent4" accent5="accent5" accent6="accent6" hlink="hlink" folHlink="folHlink"/>
  <p:sldLayoutIdLst>
    <p:sldLayoutId id="2147483677"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9" name="図 8">
            <a:extLst>
              <a:ext uri="{FF2B5EF4-FFF2-40B4-BE49-F238E27FC236}">
                <a16:creationId xmlns:a16="http://schemas.microsoft.com/office/drawing/2014/main" id="{E31735D5-31F4-4146-904E-9CD1EE47F946}"/>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11" name="図 10">
            <a:extLst>
              <a:ext uri="{FF2B5EF4-FFF2-40B4-BE49-F238E27FC236}">
                <a16:creationId xmlns:a16="http://schemas.microsoft.com/office/drawing/2014/main" id="{8AD479BE-C7D0-49F3-ADEC-124D5459EA42}"/>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16" name="図 15">
            <a:extLst>
              <a:ext uri="{FF2B5EF4-FFF2-40B4-BE49-F238E27FC236}">
                <a16:creationId xmlns:a16="http://schemas.microsoft.com/office/drawing/2014/main" id="{0CE7F4EE-FB40-4554-827C-6815C539C4B7}"/>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2122821770"/>
      </p:ext>
    </p:extLst>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530A82E1-8E0D-434A-9DF4-7C2ABD1A07A1}"/>
              </a:ext>
            </a:extLst>
          </p:cNvPr>
          <p:cNvSpPr>
            <a:spLocks noGrp="1"/>
          </p:cNvSpPr>
          <p:nvPr>
            <p:ph type="body" sz="quarter" idx="10"/>
          </p:nvPr>
        </p:nvSpPr>
        <p:spPr>
          <a:xfrm>
            <a:off x="527051" y="219075"/>
            <a:ext cx="11137900" cy="954569"/>
          </a:xfrm>
        </p:spPr>
        <p:txBody>
          <a:bodyPr lIns="91440" tIns="45720" rIns="91440" bIns="45720" anchor="ctr" anchorCtr="0"/>
          <a:lstStyle/>
          <a:p>
            <a:r>
              <a:rPr lang="en-US" altLang="ja-JP" dirty="0">
                <a:latin typeface="小塚ゴシック Pr6N B"/>
                <a:ea typeface="小塚ゴシック Pr6N B"/>
                <a:cs typeface="Lucida Sans Unicode"/>
              </a:rPr>
              <a:t>Smart Construction </a:t>
            </a:r>
            <a:r>
              <a:rPr lang="en-US" altLang="ja-JP" dirty="0" err="1">
                <a:latin typeface="小塚ゴシック Pr6N B"/>
                <a:ea typeface="小塚ゴシック Pr6N B"/>
                <a:cs typeface="Lucida Sans Unicode"/>
              </a:rPr>
              <a:t>Whitebaord</a:t>
            </a:r>
            <a:br>
              <a:rPr lang="en-US" altLang="ja-JP" dirty="0">
                <a:latin typeface="小塚ゴシック Pr6N B"/>
                <a:ea typeface="小塚ゴシック Pr6N B"/>
                <a:cs typeface="Lucida Sans Unicode"/>
              </a:rPr>
            </a:br>
            <a:r>
              <a:rPr lang="en-US" altLang="ja-JP" dirty="0">
                <a:latin typeface="小塚ゴシック Pr6N B"/>
                <a:ea typeface="小塚ゴシック Pr6N B"/>
                <a:cs typeface="Lucida Sans Unicode"/>
              </a:rPr>
              <a:t>2025.2.18</a:t>
            </a:r>
            <a:r>
              <a:rPr lang="ja-JP" altLang="en-US">
                <a:latin typeface="小塚ゴシック Pr6N B"/>
                <a:ea typeface="小塚ゴシック Pr6N B"/>
                <a:cs typeface="Lucida Sans Unicode"/>
              </a:rPr>
              <a:t>リリース版</a:t>
            </a:r>
            <a:r>
              <a:rPr lang="ja-JP" altLang="en-US" dirty="0">
                <a:latin typeface="小塚ゴシック Pr6N B"/>
                <a:ea typeface="小塚ゴシック Pr6N B"/>
                <a:cs typeface="Lucida Sans Unicode"/>
              </a:rPr>
              <a:t>について</a:t>
            </a:r>
            <a:endParaRPr lang="ja-JP" dirty="0"/>
          </a:p>
        </p:txBody>
      </p:sp>
    </p:spTree>
    <p:extLst>
      <p:ext uri="{BB962C8B-B14F-4D97-AF65-F5344CB8AC3E}">
        <p14:creationId xmlns:p14="http://schemas.microsoft.com/office/powerpoint/2010/main" val="3840699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519420CB-CF56-435A-A5AD-9C1751E314DF}"/>
              </a:ext>
            </a:extLst>
          </p:cNvPr>
          <p:cNvSpPr>
            <a:spLocks noGrp="1"/>
          </p:cNvSpPr>
          <p:nvPr>
            <p:ph type="body" sz="quarter" idx="10"/>
          </p:nvPr>
        </p:nvSpPr>
        <p:spPr>
          <a:xfrm>
            <a:off x="2264833" y="181587"/>
            <a:ext cx="8153400" cy="388031"/>
          </a:xfrm>
        </p:spPr>
        <p:txBody>
          <a:bodyPr/>
          <a:lstStyle/>
          <a:p>
            <a:r>
              <a:rPr lang="ja-JP" altLang="en-US" b="0" dirty="0">
                <a:solidFill>
                  <a:srgbClr val="265180"/>
                </a:solidFill>
                <a:latin typeface="+mn-ea"/>
                <a:ea typeface="+mn-ea"/>
              </a:rPr>
              <a:t>リリース項目一覧</a:t>
            </a:r>
          </a:p>
        </p:txBody>
      </p:sp>
      <p:sp>
        <p:nvSpPr>
          <p:cNvPr id="3" name="テキスト ボックス 2">
            <a:extLst>
              <a:ext uri="{FF2B5EF4-FFF2-40B4-BE49-F238E27FC236}">
                <a16:creationId xmlns:a16="http://schemas.microsoft.com/office/drawing/2014/main" id="{1E400EDE-EE2F-4FB8-9778-A5A6D5083400}"/>
              </a:ext>
            </a:extLst>
          </p:cNvPr>
          <p:cNvSpPr txBox="1"/>
          <p:nvPr/>
        </p:nvSpPr>
        <p:spPr>
          <a:xfrm>
            <a:off x="276468" y="814580"/>
            <a:ext cx="11915532" cy="369332"/>
          </a:xfrm>
          <a:prstGeom prst="rect">
            <a:avLst/>
          </a:prstGeom>
          <a:noFill/>
        </p:spPr>
        <p:txBody>
          <a:bodyPr wrap="square" rtlCol="0">
            <a:spAutoFit/>
          </a:bodyPr>
          <a:lstStyle/>
          <a:p>
            <a:pPr marL="285750" indent="-285750">
              <a:buFont typeface="Arial" panose="020B0604020202020204" pitchFamily="34" charset="0"/>
              <a:buChar char="•"/>
            </a:pPr>
            <a:r>
              <a:rPr kumimoji="1" lang="en-US" altLang="ja-JP" dirty="0">
                <a:ea typeface="游ゴシック"/>
              </a:rPr>
              <a:t>Smart Construction Whiteboard</a:t>
            </a:r>
            <a:r>
              <a:rPr kumimoji="1" lang="ja-JP" altLang="en-US">
                <a:ea typeface="游ゴシック"/>
              </a:rPr>
              <a:t>の製品リリースに</a:t>
            </a:r>
            <a:r>
              <a:rPr kumimoji="1" lang="ja-JP" altLang="en-US" dirty="0">
                <a:ea typeface="游ゴシック"/>
              </a:rPr>
              <a:t>ついて、以下の日程・内容にてリリースを</a:t>
            </a:r>
            <a:r>
              <a:rPr kumimoji="1" lang="ja-JP" altLang="en-US">
                <a:ea typeface="游ゴシック"/>
              </a:rPr>
              <a:t>いたします。</a:t>
            </a:r>
            <a:endParaRPr kumimoji="1" lang="en-US" altLang="ja-JP" dirty="0">
              <a:ea typeface="游ゴシック"/>
            </a:endParaRPr>
          </a:p>
        </p:txBody>
      </p:sp>
      <p:sp>
        <p:nvSpPr>
          <p:cNvPr id="6" name="テキスト ボックス 5">
            <a:extLst>
              <a:ext uri="{FF2B5EF4-FFF2-40B4-BE49-F238E27FC236}">
                <a16:creationId xmlns:a16="http://schemas.microsoft.com/office/drawing/2014/main" id="{531B4B9D-12EA-4BC5-4859-8E23CDDB1A22}"/>
              </a:ext>
            </a:extLst>
          </p:cNvPr>
          <p:cNvSpPr txBox="1"/>
          <p:nvPr/>
        </p:nvSpPr>
        <p:spPr>
          <a:xfrm>
            <a:off x="481809" y="1817423"/>
            <a:ext cx="5253384" cy="369332"/>
          </a:xfrm>
          <a:prstGeom prst="rect">
            <a:avLst/>
          </a:prstGeom>
          <a:noFill/>
        </p:spPr>
        <p:txBody>
          <a:bodyPr wrap="square" lIns="91440" tIns="45720" rIns="91440" bIns="45720" rtlCol="0" anchor="t">
            <a:spAutoFit/>
          </a:bodyPr>
          <a:lstStyle/>
          <a:p>
            <a:r>
              <a:rPr lang="ja-JP" altLang="en-US" u="sng" dirty="0">
                <a:latin typeface="+mn-ea"/>
              </a:rPr>
              <a:t>日程：日本時間　</a:t>
            </a:r>
            <a:r>
              <a:rPr lang="en-US" altLang="ja-JP" u="sng" dirty="0">
                <a:latin typeface="+mn-ea"/>
              </a:rPr>
              <a:t>2</a:t>
            </a:r>
            <a:r>
              <a:rPr lang="ja-JP" altLang="en-US" u="sng">
                <a:latin typeface="+mn-ea"/>
              </a:rPr>
              <a:t>月</a:t>
            </a:r>
            <a:r>
              <a:rPr lang="en-US" altLang="ja-JP" u="sng" dirty="0">
                <a:latin typeface="+mn-ea"/>
              </a:rPr>
              <a:t>18</a:t>
            </a:r>
            <a:r>
              <a:rPr lang="ja-JP" altLang="en-US" u="sng">
                <a:latin typeface="+mn-ea"/>
              </a:rPr>
              <a:t>日</a:t>
            </a:r>
            <a:r>
              <a:rPr lang="en-US" altLang="ja-JP" u="sng" dirty="0">
                <a:latin typeface="+mn-ea"/>
              </a:rPr>
              <a:t>(</a:t>
            </a:r>
            <a:r>
              <a:rPr lang="ja-JP" altLang="en-US" u="sng">
                <a:latin typeface="+mn-ea"/>
              </a:rPr>
              <a:t>水</a:t>
            </a:r>
            <a:r>
              <a:rPr lang="en-US" altLang="ja-JP" u="sng" dirty="0">
                <a:latin typeface="+mn-ea"/>
              </a:rPr>
              <a:t>)</a:t>
            </a:r>
            <a:r>
              <a:rPr lang="ja-JP" altLang="en-US" u="sng">
                <a:latin typeface="+mn-ea"/>
              </a:rPr>
              <a:t>　</a:t>
            </a:r>
            <a:r>
              <a:rPr lang="en-US" altLang="ja-JP" u="sng" dirty="0">
                <a:latin typeface="+mn-ea"/>
              </a:rPr>
              <a:t>18:00</a:t>
            </a:r>
            <a:r>
              <a:rPr lang="ja-JP" altLang="en-US" u="sng" dirty="0">
                <a:latin typeface="+mn-ea"/>
              </a:rPr>
              <a:t>～</a:t>
            </a:r>
            <a:r>
              <a:rPr lang="en-US" altLang="ja-JP" u="sng" dirty="0">
                <a:latin typeface="+mn-ea"/>
              </a:rPr>
              <a:t>21:00</a:t>
            </a:r>
            <a:r>
              <a:rPr kumimoji="1" lang="en-US" altLang="ja-JP" u="sng" dirty="0">
                <a:latin typeface="+mn-ea"/>
              </a:rPr>
              <a:t> </a:t>
            </a:r>
            <a:r>
              <a:rPr kumimoji="1" lang="ja-JP" altLang="en-US" u="sng" dirty="0">
                <a:latin typeface="+mn-ea"/>
              </a:rPr>
              <a:t>　</a:t>
            </a:r>
            <a:endParaRPr kumimoji="1" lang="en-US" altLang="ja-JP" u="sng" dirty="0">
              <a:latin typeface="+mn-ea"/>
            </a:endParaRPr>
          </a:p>
        </p:txBody>
      </p:sp>
      <p:graphicFrame>
        <p:nvGraphicFramePr>
          <p:cNvPr id="7" name="表 5">
            <a:extLst>
              <a:ext uri="{FF2B5EF4-FFF2-40B4-BE49-F238E27FC236}">
                <a16:creationId xmlns:a16="http://schemas.microsoft.com/office/drawing/2014/main" id="{3774537A-4E85-129E-D5F4-4CBB93CF43D9}"/>
              </a:ext>
            </a:extLst>
          </p:cNvPr>
          <p:cNvGraphicFramePr>
            <a:graphicFrameLocks noGrp="1"/>
          </p:cNvGraphicFramePr>
          <p:nvPr>
            <p:extLst>
              <p:ext uri="{D42A27DB-BD31-4B8C-83A1-F6EECF244321}">
                <p14:modId xmlns:p14="http://schemas.microsoft.com/office/powerpoint/2010/main" val="2439547649"/>
              </p:ext>
            </p:extLst>
          </p:nvPr>
        </p:nvGraphicFramePr>
        <p:xfrm>
          <a:off x="365057" y="2385537"/>
          <a:ext cx="10907903" cy="2653601"/>
        </p:xfrm>
        <a:graphic>
          <a:graphicData uri="http://schemas.openxmlformats.org/drawingml/2006/table">
            <a:tbl>
              <a:tblPr firstRow="1" bandRow="1">
                <a:tableStyleId>{5940675A-B579-460E-94D1-54222C63F5DA}</a:tableStyleId>
              </a:tblPr>
              <a:tblGrid>
                <a:gridCol w="917882">
                  <a:extLst>
                    <a:ext uri="{9D8B030D-6E8A-4147-A177-3AD203B41FA5}">
                      <a16:colId xmlns:a16="http://schemas.microsoft.com/office/drawing/2014/main" val="889631269"/>
                    </a:ext>
                  </a:extLst>
                </a:gridCol>
                <a:gridCol w="3651361">
                  <a:extLst>
                    <a:ext uri="{9D8B030D-6E8A-4147-A177-3AD203B41FA5}">
                      <a16:colId xmlns:a16="http://schemas.microsoft.com/office/drawing/2014/main" val="134053511"/>
                    </a:ext>
                  </a:extLst>
                </a:gridCol>
                <a:gridCol w="6338660">
                  <a:extLst>
                    <a:ext uri="{9D8B030D-6E8A-4147-A177-3AD203B41FA5}">
                      <a16:colId xmlns:a16="http://schemas.microsoft.com/office/drawing/2014/main" val="3343669445"/>
                    </a:ext>
                  </a:extLst>
                </a:gridCol>
              </a:tblGrid>
              <a:tr h="659509">
                <a:tc>
                  <a:txBody>
                    <a:bodyPr/>
                    <a:lstStyle/>
                    <a:p>
                      <a:pPr algn="ctr"/>
                      <a:r>
                        <a:rPr kumimoji="1" lang="en-US" altLang="ja-JP" sz="1400" b="0" dirty="0">
                          <a:solidFill>
                            <a:schemeClr val="bg1"/>
                          </a:solidFill>
                          <a:latin typeface="+mn-ea"/>
                          <a:ea typeface="+mn-ea"/>
                        </a:rPr>
                        <a:t>NO.</a:t>
                      </a:r>
                      <a:endParaRPr kumimoji="1" lang="ja-JP" altLang="en-US" sz="1400" b="0" dirty="0">
                        <a:solidFill>
                          <a:schemeClr val="bg1"/>
                        </a:solidFill>
                        <a:latin typeface="+mn-ea"/>
                        <a:ea typeface="+mn-ea"/>
                      </a:endParaRPr>
                    </a:p>
                  </a:txBody>
                  <a:tcPr anchor="ctr">
                    <a:solidFill>
                      <a:srgbClr val="0070C0"/>
                    </a:solidFill>
                  </a:tcPr>
                </a:tc>
                <a:tc>
                  <a:txBody>
                    <a:bodyPr/>
                    <a:lstStyle/>
                    <a:p>
                      <a:pPr algn="ctr"/>
                      <a:r>
                        <a:rPr kumimoji="1" lang="ja-JP" altLang="en-US" sz="1400" b="0" dirty="0">
                          <a:solidFill>
                            <a:schemeClr val="bg1"/>
                          </a:solidFill>
                          <a:latin typeface="+mn-ea"/>
                          <a:ea typeface="+mn-ea"/>
                        </a:rPr>
                        <a:t>機能</a:t>
                      </a:r>
                    </a:p>
                  </a:txBody>
                  <a:tcPr anchor="ctr">
                    <a:solidFill>
                      <a:srgbClr val="0070C0"/>
                    </a:solidFill>
                  </a:tcPr>
                </a:tc>
                <a:tc>
                  <a:txBody>
                    <a:bodyPr/>
                    <a:lstStyle/>
                    <a:p>
                      <a:pPr algn="ctr"/>
                      <a:r>
                        <a:rPr kumimoji="1" lang="ja-JP" altLang="en-US" sz="1400" b="0">
                          <a:solidFill>
                            <a:schemeClr val="bg1"/>
                          </a:solidFill>
                          <a:latin typeface="+mn-ea"/>
                          <a:ea typeface="+mn-ea"/>
                        </a:rPr>
                        <a:t>概要</a:t>
                      </a:r>
                      <a:endParaRPr kumimoji="1" lang="ja-JP" altLang="en-US" sz="1400" b="0" dirty="0">
                        <a:solidFill>
                          <a:schemeClr val="bg1"/>
                        </a:solidFill>
                        <a:latin typeface="+mn-ea"/>
                        <a:ea typeface="+mn-ea"/>
                      </a:endParaRPr>
                    </a:p>
                  </a:txBody>
                  <a:tcPr anchor="ctr">
                    <a:solidFill>
                      <a:srgbClr val="0070C0"/>
                    </a:solidFill>
                  </a:tcPr>
                </a:tc>
                <a:extLst>
                  <a:ext uri="{0D108BD9-81ED-4DB2-BD59-A6C34878D82A}">
                    <a16:rowId xmlns:a16="http://schemas.microsoft.com/office/drawing/2014/main" val="1860205053"/>
                  </a:ext>
                </a:extLst>
              </a:tr>
              <a:tr h="997046">
                <a:tc>
                  <a:txBody>
                    <a:bodyPr/>
                    <a:lstStyle/>
                    <a:p>
                      <a:pPr algn="ctr"/>
                      <a:r>
                        <a:rPr kumimoji="1" lang="en-US" altLang="ja-JP" sz="1600" dirty="0">
                          <a:solidFill>
                            <a:schemeClr val="tx1"/>
                          </a:solidFill>
                          <a:latin typeface="+mn-lt"/>
                          <a:ea typeface="Meiryo UI" panose="020B0604030504040204" pitchFamily="50" charset="-128"/>
                        </a:rPr>
                        <a:t>1</a:t>
                      </a:r>
                      <a:endParaRPr kumimoji="1" lang="ja-JP" altLang="en-US" sz="1600" dirty="0">
                        <a:solidFill>
                          <a:schemeClr val="tx1"/>
                        </a:solidFill>
                        <a:latin typeface="+mn-lt"/>
                        <a:ea typeface="Meiryo UI" panose="020B0604030504040204"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n-cs"/>
                        </a:rPr>
                        <a:t>レンタル車両連携</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n-cs"/>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b="0">
                          <a:solidFill>
                            <a:schemeClr val="tx1"/>
                          </a:solidFill>
                          <a:latin typeface="+mn-ea"/>
                          <a:ea typeface="+mn-ea"/>
                        </a:rPr>
                        <a:t>貸出した車両情報を</a:t>
                      </a:r>
                      <a:r>
                        <a:rPr kumimoji="1" lang="en-US" altLang="ja-JP" sz="1600" b="0" dirty="0">
                          <a:solidFill>
                            <a:schemeClr val="tx1"/>
                          </a:solidFill>
                          <a:latin typeface="+mn-ea"/>
                          <a:ea typeface="+mn-ea"/>
                        </a:rPr>
                        <a:t>whiteboard</a:t>
                      </a:r>
                      <a:r>
                        <a:rPr kumimoji="1" lang="ja-JP" altLang="en-US" sz="1600" b="0">
                          <a:solidFill>
                            <a:schemeClr val="tx1"/>
                          </a:solidFill>
                          <a:latin typeface="+mn-ea"/>
                          <a:ea typeface="+mn-ea"/>
                        </a:rPr>
                        <a:t>上でも連携できるようになりました</a:t>
                      </a:r>
                      <a:endParaRPr kumimoji="1" lang="en-US" altLang="ja-JP" sz="1600" b="0" dirty="0">
                        <a:solidFill>
                          <a:schemeClr val="tx1"/>
                        </a:solidFill>
                        <a:latin typeface="+mn-ea"/>
                        <a:ea typeface="+mn-ea"/>
                      </a:endParaRPr>
                    </a:p>
                  </a:txBody>
                  <a:tcPr anchor="ctr">
                    <a:solidFill>
                      <a:schemeClr val="bg1"/>
                    </a:solidFill>
                  </a:tcPr>
                </a:tc>
                <a:extLst>
                  <a:ext uri="{0D108BD9-81ED-4DB2-BD59-A6C34878D82A}">
                    <a16:rowId xmlns:a16="http://schemas.microsoft.com/office/drawing/2014/main" val="2449972710"/>
                  </a:ext>
                </a:extLst>
              </a:tr>
              <a:tr h="997046">
                <a:tc>
                  <a:txBody>
                    <a:bodyPr/>
                    <a:lstStyle/>
                    <a:p>
                      <a:pPr algn="ctr"/>
                      <a:r>
                        <a:rPr kumimoji="1" lang="en-US" altLang="ja-JP" sz="1600" dirty="0">
                          <a:solidFill>
                            <a:schemeClr val="tx1"/>
                          </a:solidFill>
                          <a:latin typeface="+mn-lt"/>
                          <a:ea typeface="Meiryo UI" panose="020B0604030504040204" pitchFamily="50" charset="-128"/>
                        </a:rPr>
                        <a:t>2</a:t>
                      </a:r>
                      <a:endParaRPr kumimoji="1" lang="ja-JP" altLang="en-US" sz="1600" dirty="0">
                        <a:solidFill>
                          <a:schemeClr val="tx1"/>
                        </a:solidFill>
                        <a:latin typeface="+mn-lt"/>
                        <a:ea typeface="Meiryo UI" panose="020B0604030504040204" pitchFamily="50" charset="-128"/>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n-cs"/>
                        </a:rPr>
                        <a:t>スケジュール</a:t>
                      </a:r>
                      <a:r>
                        <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n-cs"/>
                        </a:rPr>
                        <a:t>UI</a:t>
                      </a:r>
                      <a:r>
                        <a:rPr kumimoji="1" lang="ja-JP" altLang="en-US" sz="16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n-cs"/>
                        </a:rPr>
                        <a:t>改善</a:t>
                      </a: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n-cs"/>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b="0">
                          <a:solidFill>
                            <a:schemeClr val="tx1"/>
                          </a:solidFill>
                          <a:latin typeface="+mn-ea"/>
                          <a:ea typeface="+mn-ea"/>
                        </a:rPr>
                        <a:t>重複時の見た目を改善しました</a:t>
                      </a:r>
                      <a:endParaRPr kumimoji="1" lang="en-US" altLang="ja-JP" sz="1600" b="0" dirty="0">
                        <a:solidFill>
                          <a:schemeClr val="tx1"/>
                        </a:solidFill>
                        <a:latin typeface="+mn-ea"/>
                        <a:ea typeface="+mn-ea"/>
                      </a:endParaRPr>
                    </a:p>
                  </a:txBody>
                  <a:tcPr anchor="ctr">
                    <a:solidFill>
                      <a:schemeClr val="bg1"/>
                    </a:solidFill>
                  </a:tcPr>
                </a:tc>
                <a:extLst>
                  <a:ext uri="{0D108BD9-81ED-4DB2-BD59-A6C34878D82A}">
                    <a16:rowId xmlns:a16="http://schemas.microsoft.com/office/drawing/2014/main" val="3826558697"/>
                  </a:ext>
                </a:extLst>
              </a:tr>
            </a:tbl>
          </a:graphicData>
        </a:graphic>
      </p:graphicFrame>
    </p:spTree>
    <p:extLst>
      <p:ext uri="{BB962C8B-B14F-4D97-AF65-F5344CB8AC3E}">
        <p14:creationId xmlns:p14="http://schemas.microsoft.com/office/powerpoint/2010/main" val="509033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descr="グラフィカル ユーザー インターフェイス, アプリケーション&#10;&#10;中程度の精度で自動的に生成された説明">
            <a:extLst>
              <a:ext uri="{FF2B5EF4-FFF2-40B4-BE49-F238E27FC236}">
                <a16:creationId xmlns:a16="http://schemas.microsoft.com/office/drawing/2014/main" id="{F12E7F89-8787-2540-03F9-0FD4BAD38C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8104" y="1682553"/>
            <a:ext cx="3841549" cy="1379017"/>
          </a:xfrm>
          <a:prstGeom prst="rect">
            <a:avLst/>
          </a:prstGeom>
        </p:spPr>
      </p:pic>
      <p:sp>
        <p:nvSpPr>
          <p:cNvPr id="2" name="テキスト ボックス 1">
            <a:extLst>
              <a:ext uri="{FF2B5EF4-FFF2-40B4-BE49-F238E27FC236}">
                <a16:creationId xmlns:a16="http://schemas.microsoft.com/office/drawing/2014/main" id="{6A1015CE-735F-4A8F-9976-29D1A157F06B}"/>
              </a:ext>
            </a:extLst>
          </p:cNvPr>
          <p:cNvSpPr txBox="1"/>
          <p:nvPr/>
        </p:nvSpPr>
        <p:spPr>
          <a:xfrm>
            <a:off x="895140" y="1072374"/>
            <a:ext cx="10945625" cy="369332"/>
          </a:xfrm>
          <a:prstGeom prst="rect">
            <a:avLst/>
          </a:prstGeom>
          <a:noFill/>
        </p:spPr>
        <p:txBody>
          <a:bodyPr wrap="none" rtlCol="0">
            <a:spAutoFit/>
          </a:bodyPr>
          <a:lstStyle/>
          <a:p>
            <a:r>
              <a:rPr kumimoji="1" lang="en-US" altLang="ja-JP" dirty="0"/>
              <a:t>SC Dashboard</a:t>
            </a:r>
            <a:r>
              <a:rPr kumimoji="1" lang="ja-JP" altLang="en-US"/>
              <a:t>などで貸し出された建機はレンタルアイコンがついた状態で連携されるようになりました</a:t>
            </a:r>
            <a:endParaRPr kumimoji="1" lang="en-US" altLang="ja-JP" dirty="0"/>
          </a:p>
        </p:txBody>
      </p:sp>
      <p:sp>
        <p:nvSpPr>
          <p:cNvPr id="4" name="テキスト ボックス 3">
            <a:extLst>
              <a:ext uri="{FF2B5EF4-FFF2-40B4-BE49-F238E27FC236}">
                <a16:creationId xmlns:a16="http://schemas.microsoft.com/office/drawing/2014/main" id="{C8D17C27-AFA8-C347-867F-71735A46E577}"/>
              </a:ext>
            </a:extLst>
          </p:cNvPr>
          <p:cNvSpPr txBox="1"/>
          <p:nvPr/>
        </p:nvSpPr>
        <p:spPr>
          <a:xfrm>
            <a:off x="2602065" y="181094"/>
            <a:ext cx="6094674"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n-cs"/>
              </a:rPr>
              <a:t>レンタル車両連携</a:t>
            </a:r>
            <a:endParaRPr kumimoji="1" lang="ja-JP" altLang="en-US" sz="18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n-cs"/>
            </a:endParaRPr>
          </a:p>
        </p:txBody>
      </p:sp>
      <p:sp>
        <p:nvSpPr>
          <p:cNvPr id="5" name="テキスト ボックス 4">
            <a:extLst>
              <a:ext uri="{FF2B5EF4-FFF2-40B4-BE49-F238E27FC236}">
                <a16:creationId xmlns:a16="http://schemas.microsoft.com/office/drawing/2014/main" id="{82E17541-74E9-5549-7849-762980A048D8}"/>
              </a:ext>
            </a:extLst>
          </p:cNvPr>
          <p:cNvSpPr txBox="1"/>
          <p:nvPr/>
        </p:nvSpPr>
        <p:spPr>
          <a:xfrm>
            <a:off x="895140" y="3594263"/>
            <a:ext cx="10825399" cy="1477328"/>
          </a:xfrm>
          <a:prstGeom prst="rect">
            <a:avLst/>
          </a:prstGeom>
          <a:noFill/>
        </p:spPr>
        <p:txBody>
          <a:bodyPr wrap="none" rtlCol="0">
            <a:spAutoFit/>
          </a:bodyPr>
          <a:lstStyle/>
          <a:p>
            <a:r>
              <a:rPr kumimoji="1" lang="ja-JP" altLang="en-US">
                <a:solidFill>
                  <a:srgbClr val="FF0000"/>
                </a:solidFill>
              </a:rPr>
              <a:t>注意</a:t>
            </a:r>
            <a:endParaRPr kumimoji="1" lang="en-US" altLang="ja-JP" dirty="0">
              <a:solidFill>
                <a:srgbClr val="FF0000"/>
              </a:solidFill>
            </a:endParaRPr>
          </a:p>
          <a:p>
            <a:r>
              <a:rPr kumimoji="1" lang="ja-JP" altLang="en-US">
                <a:solidFill>
                  <a:srgbClr val="FF0000"/>
                </a:solidFill>
              </a:rPr>
              <a:t>　</a:t>
            </a:r>
            <a:r>
              <a:rPr kumimoji="1" lang="en-US" altLang="ja-JP" dirty="0">
                <a:solidFill>
                  <a:srgbClr val="FF0000"/>
                </a:solidFill>
              </a:rPr>
              <a:t>1.</a:t>
            </a:r>
            <a:r>
              <a:rPr kumimoji="1" lang="ja-JP" altLang="en-US">
                <a:solidFill>
                  <a:srgbClr val="FF0000"/>
                </a:solidFill>
              </a:rPr>
              <a:t>貸し出された現場に配車される訳ではないので配車は</a:t>
            </a:r>
            <a:r>
              <a:rPr kumimoji="1" lang="en-US" altLang="ja-JP" dirty="0">
                <a:solidFill>
                  <a:srgbClr val="FF0000"/>
                </a:solidFill>
              </a:rPr>
              <a:t>whiteboard</a:t>
            </a:r>
            <a:r>
              <a:rPr kumimoji="1" lang="ja-JP" altLang="en-US">
                <a:solidFill>
                  <a:srgbClr val="FF0000"/>
                </a:solidFill>
              </a:rPr>
              <a:t>上で行ってください。</a:t>
            </a:r>
            <a:endParaRPr kumimoji="1" lang="en-US" altLang="ja-JP" dirty="0">
              <a:solidFill>
                <a:srgbClr val="FF0000"/>
              </a:solidFill>
            </a:endParaRPr>
          </a:p>
          <a:p>
            <a:r>
              <a:rPr kumimoji="1" lang="en-US" altLang="ja-JP" dirty="0">
                <a:solidFill>
                  <a:srgbClr val="FF0000"/>
                </a:solidFill>
              </a:rPr>
              <a:t>   2.</a:t>
            </a:r>
            <a:r>
              <a:rPr kumimoji="1" lang="ja-JP" altLang="en-US">
                <a:solidFill>
                  <a:srgbClr val="FF0000"/>
                </a:solidFill>
              </a:rPr>
              <a:t>黄色の丸で囲われたレンタルアイコンは</a:t>
            </a:r>
            <a:r>
              <a:rPr kumimoji="1" lang="en-US" altLang="ja-JP" dirty="0">
                <a:solidFill>
                  <a:srgbClr val="FF0000"/>
                </a:solidFill>
              </a:rPr>
              <a:t>whiteboard</a:t>
            </a:r>
            <a:r>
              <a:rPr kumimoji="1" lang="ja-JP" altLang="en-US">
                <a:solidFill>
                  <a:srgbClr val="FF0000"/>
                </a:solidFill>
              </a:rPr>
              <a:t>ユーザー自身でレンタル車として登録した車両</a:t>
            </a:r>
            <a:r>
              <a:rPr kumimoji="1" lang="en-US" altLang="ja-JP" dirty="0">
                <a:solidFill>
                  <a:srgbClr val="FF0000"/>
                </a:solidFill>
              </a:rPr>
              <a:t>,</a:t>
            </a:r>
          </a:p>
          <a:p>
            <a:r>
              <a:rPr kumimoji="1" lang="en-US" altLang="ja-JP" dirty="0">
                <a:solidFill>
                  <a:srgbClr val="FF0000"/>
                </a:solidFill>
              </a:rPr>
              <a:t>     </a:t>
            </a:r>
            <a:r>
              <a:rPr kumimoji="1" lang="ja-JP" altLang="en-US">
                <a:solidFill>
                  <a:srgbClr val="FF0000"/>
                </a:solidFill>
              </a:rPr>
              <a:t>青の四角で囲われたレンタルアイコンは</a:t>
            </a:r>
            <a:r>
              <a:rPr kumimoji="1" lang="en-US" altLang="ja-JP" dirty="0">
                <a:solidFill>
                  <a:srgbClr val="FF0000"/>
                </a:solidFill>
              </a:rPr>
              <a:t>Dashboard</a:t>
            </a:r>
            <a:r>
              <a:rPr kumimoji="1" lang="ja-JP" altLang="en-US">
                <a:solidFill>
                  <a:srgbClr val="FF0000"/>
                </a:solidFill>
              </a:rPr>
              <a:t>などスマコンのシステムで他社から連携された</a:t>
            </a:r>
            <a:endParaRPr kumimoji="1" lang="en-US" altLang="ja-JP" dirty="0">
              <a:solidFill>
                <a:srgbClr val="FF0000"/>
              </a:solidFill>
            </a:endParaRPr>
          </a:p>
          <a:p>
            <a:r>
              <a:rPr kumimoji="1" lang="ja-JP" altLang="en-US">
                <a:solidFill>
                  <a:srgbClr val="FF0000"/>
                </a:solidFill>
              </a:rPr>
              <a:t>　　車両という区分けです。</a:t>
            </a:r>
            <a:endParaRPr kumimoji="1" lang="en-US" altLang="ja-JP" dirty="0">
              <a:solidFill>
                <a:srgbClr val="FF0000"/>
              </a:solidFill>
            </a:endParaRPr>
          </a:p>
        </p:txBody>
      </p:sp>
      <p:pic>
        <p:nvPicPr>
          <p:cNvPr id="10" name="図 9">
            <a:extLst>
              <a:ext uri="{FF2B5EF4-FFF2-40B4-BE49-F238E27FC236}">
                <a16:creationId xmlns:a16="http://schemas.microsoft.com/office/drawing/2014/main" id="{E2913080-6DAF-2B8F-A8EA-C95C524AF1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58104" y="5566635"/>
            <a:ext cx="3450646" cy="624686"/>
          </a:xfrm>
          <a:prstGeom prst="rect">
            <a:avLst/>
          </a:prstGeom>
        </p:spPr>
      </p:pic>
    </p:spTree>
    <p:extLst>
      <p:ext uri="{BB962C8B-B14F-4D97-AF65-F5344CB8AC3E}">
        <p14:creationId xmlns:p14="http://schemas.microsoft.com/office/powerpoint/2010/main" val="874507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descr="テーブル&#10;&#10;自動的に生成された説明">
            <a:extLst>
              <a:ext uri="{FF2B5EF4-FFF2-40B4-BE49-F238E27FC236}">
                <a16:creationId xmlns:a16="http://schemas.microsoft.com/office/drawing/2014/main" id="{9D6EA8B0-9DF9-6E6E-3D68-F848BF5516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3189" y="2706481"/>
            <a:ext cx="11287931" cy="3668088"/>
          </a:xfrm>
          <a:prstGeom prst="rect">
            <a:avLst/>
          </a:prstGeom>
        </p:spPr>
      </p:pic>
      <p:sp>
        <p:nvSpPr>
          <p:cNvPr id="8" name="正方形/長方形 7">
            <a:extLst>
              <a:ext uri="{FF2B5EF4-FFF2-40B4-BE49-F238E27FC236}">
                <a16:creationId xmlns:a16="http://schemas.microsoft.com/office/drawing/2014/main" id="{87026D98-6CEE-4726-21E0-E6143093CB3D}"/>
              </a:ext>
            </a:extLst>
          </p:cNvPr>
          <p:cNvSpPr/>
          <p:nvPr/>
        </p:nvSpPr>
        <p:spPr>
          <a:xfrm>
            <a:off x="3570135" y="4009177"/>
            <a:ext cx="8310985" cy="914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C3A55800-D1F8-CFD4-19A7-E3EA877CAC7E}"/>
              </a:ext>
            </a:extLst>
          </p:cNvPr>
          <p:cNvSpPr txBox="1"/>
          <p:nvPr/>
        </p:nvSpPr>
        <p:spPr>
          <a:xfrm>
            <a:off x="2967178" y="256444"/>
            <a:ext cx="6097218"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n-cs"/>
              </a:rPr>
              <a:t>スケジュール</a:t>
            </a:r>
            <a:r>
              <a:rPr kumimoji="1" lang="en-US" altLang="ja-JP" sz="18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n-cs"/>
              </a:rPr>
              <a:t>UI</a:t>
            </a:r>
            <a:r>
              <a:rPr kumimoji="1" lang="ja-JP" altLang="en-US" sz="1800" b="0" i="0" u="none" strike="noStrike" kern="1200" cap="none" spc="0" normalizeH="0" baseline="0" noProof="0">
                <a:ln>
                  <a:noFill/>
                </a:ln>
                <a:solidFill>
                  <a:prstClr val="black"/>
                </a:solidFill>
                <a:effectLst/>
                <a:uLnTx/>
                <a:uFillTx/>
                <a:latin typeface="游ゴシック" panose="020B0400000000000000" pitchFamily="34" charset="-128"/>
                <a:ea typeface="游ゴシック" panose="020B0400000000000000" pitchFamily="34" charset="-128"/>
                <a:cs typeface="+mn-cs"/>
              </a:rPr>
              <a:t>改善</a:t>
            </a:r>
            <a:endParaRPr kumimoji="1" lang="ja-JP" altLang="en-US" sz="1800" b="0" i="0" u="none" strike="noStrike" kern="1200" cap="none" spc="0" normalizeH="0" baseline="0" noProof="0" dirty="0">
              <a:ln>
                <a:noFill/>
              </a:ln>
              <a:solidFill>
                <a:prstClr val="black"/>
              </a:solidFill>
              <a:effectLst/>
              <a:uLnTx/>
              <a:uFillTx/>
              <a:latin typeface="游ゴシック" panose="020B0400000000000000" pitchFamily="34" charset="-128"/>
              <a:ea typeface="游ゴシック" panose="020B0400000000000000" pitchFamily="34" charset="-128"/>
              <a:cs typeface="+mn-cs"/>
            </a:endParaRPr>
          </a:p>
        </p:txBody>
      </p:sp>
      <p:pic>
        <p:nvPicPr>
          <p:cNvPr id="5" name="グラフィックス 4" descr="カーソル 枠線">
            <a:extLst>
              <a:ext uri="{FF2B5EF4-FFF2-40B4-BE49-F238E27FC236}">
                <a16:creationId xmlns:a16="http://schemas.microsoft.com/office/drawing/2014/main" id="{59B1B733-57C8-6594-F6D2-3908C53C8B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26911" y="4277473"/>
            <a:ext cx="914400" cy="914400"/>
          </a:xfrm>
          <a:prstGeom prst="rect">
            <a:avLst/>
          </a:prstGeom>
        </p:spPr>
      </p:pic>
      <p:sp>
        <p:nvSpPr>
          <p:cNvPr id="6" name="テキスト ボックス 5">
            <a:extLst>
              <a:ext uri="{FF2B5EF4-FFF2-40B4-BE49-F238E27FC236}">
                <a16:creationId xmlns:a16="http://schemas.microsoft.com/office/drawing/2014/main" id="{37080C43-2555-F97E-B7DB-846F95BFEBBA}"/>
              </a:ext>
            </a:extLst>
          </p:cNvPr>
          <p:cNvSpPr txBox="1"/>
          <p:nvPr/>
        </p:nvSpPr>
        <p:spPr>
          <a:xfrm>
            <a:off x="1494846" y="1112130"/>
            <a:ext cx="9664825" cy="923330"/>
          </a:xfrm>
          <a:prstGeom prst="rect">
            <a:avLst/>
          </a:prstGeom>
          <a:noFill/>
        </p:spPr>
        <p:txBody>
          <a:bodyPr wrap="none" rtlCol="0">
            <a:spAutoFit/>
          </a:bodyPr>
          <a:lstStyle/>
          <a:p>
            <a:r>
              <a:rPr kumimoji="1" lang="en-US" altLang="ja-JP" dirty="0"/>
              <a:t>1.</a:t>
            </a:r>
            <a:r>
              <a:rPr kumimoji="1" lang="ja-JP" altLang="en-US"/>
              <a:t>見やすさ改善のため、カーソルを当てると</a:t>
            </a:r>
            <a:r>
              <a:rPr kumimoji="1" lang="en-US" altLang="ja-JP" dirty="0"/>
              <a:t>,</a:t>
            </a:r>
            <a:r>
              <a:rPr kumimoji="1" lang="ja-JP" altLang="en-US"/>
              <a:t>該当のアセットが黄色にハイライトされます。</a:t>
            </a:r>
            <a:endParaRPr kumimoji="1" lang="en-US" altLang="ja-JP" dirty="0"/>
          </a:p>
          <a:p>
            <a:endParaRPr kumimoji="1" lang="en-US" altLang="ja-JP" dirty="0"/>
          </a:p>
          <a:p>
            <a:r>
              <a:rPr kumimoji="1" lang="en-US" altLang="ja-JP" dirty="0"/>
              <a:t>2.</a:t>
            </a:r>
            <a:r>
              <a:rPr kumimoji="1" lang="ja-JP" altLang="en-US"/>
              <a:t>重複時はシンプルに重複した箇所だけが出現させるように改善しました。</a:t>
            </a:r>
          </a:p>
        </p:txBody>
      </p:sp>
      <p:sp>
        <p:nvSpPr>
          <p:cNvPr id="19" name="屈折矢印 18">
            <a:extLst>
              <a:ext uri="{FF2B5EF4-FFF2-40B4-BE49-F238E27FC236}">
                <a16:creationId xmlns:a16="http://schemas.microsoft.com/office/drawing/2014/main" id="{815FC095-4659-969E-85FB-B2E9E641DEC2}"/>
              </a:ext>
            </a:extLst>
          </p:cNvPr>
          <p:cNvSpPr/>
          <p:nvPr/>
        </p:nvSpPr>
        <p:spPr>
          <a:xfrm rot="10800000">
            <a:off x="898496" y="1279116"/>
            <a:ext cx="596349" cy="2823755"/>
          </a:xfrm>
          <a:prstGeom prst="bentUpArrow">
            <a:avLst>
              <a:gd name="adj1" fmla="val 12845"/>
              <a:gd name="adj2" fmla="val 22663"/>
              <a:gd name="adj3" fmla="val 50000"/>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0" name="下矢印 19">
            <a:extLst>
              <a:ext uri="{FF2B5EF4-FFF2-40B4-BE49-F238E27FC236}">
                <a16:creationId xmlns:a16="http://schemas.microsoft.com/office/drawing/2014/main" id="{06E05E09-0635-67CC-2165-FFAA846A79E4}"/>
              </a:ext>
            </a:extLst>
          </p:cNvPr>
          <p:cNvSpPr/>
          <p:nvPr/>
        </p:nvSpPr>
        <p:spPr>
          <a:xfrm>
            <a:off x="5964803" y="2183611"/>
            <a:ext cx="262393" cy="1773141"/>
          </a:xfrm>
          <a:prstGeom prst="downArrow">
            <a:avLst>
              <a:gd name="adj1" fmla="val 50000"/>
              <a:gd name="adj2" fmla="val 146173"/>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78759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A8A0DC60-CB39-0F4C-B7BB-D68C7BF77B62}"/>
              </a:ext>
            </a:extLst>
          </p:cNvPr>
          <p:cNvSpPr>
            <a:spLocks noGrp="1"/>
          </p:cNvSpPr>
          <p:nvPr>
            <p:ph type="body" sz="quarter" idx="31"/>
          </p:nvPr>
        </p:nvSpPr>
        <p:spPr/>
        <p:txBody>
          <a:bodyPr/>
          <a:lstStyle/>
          <a:p>
            <a:r>
              <a:rPr kumimoji="1" lang="en-US" altLang="ja-JP" sz="2000" dirty="0"/>
              <a:t>EOF</a:t>
            </a:r>
            <a:endParaRPr kumimoji="1" lang="ja-JP" altLang="en-US" sz="2000"/>
          </a:p>
        </p:txBody>
      </p:sp>
    </p:spTree>
    <p:extLst>
      <p:ext uri="{BB962C8B-B14F-4D97-AF65-F5344CB8AC3E}">
        <p14:creationId xmlns:p14="http://schemas.microsoft.com/office/powerpoint/2010/main" val="3347866703"/>
      </p:ext>
    </p:extLst>
  </p:cSld>
  <p:clrMapOvr>
    <a:masterClrMapping/>
  </p:clrMapOvr>
</p:sld>
</file>

<file path=ppt/theme/theme1.xml><?xml version="1.0" encoding="utf-8"?>
<a:theme xmlns:a="http://schemas.openxmlformats.org/drawingml/2006/main" name="表紙">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インデックス">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コンテンツ扉">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説明ページ">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88394CA23402B409981E2E75D0C0376" ma:contentTypeVersion="2" ma:contentTypeDescription="新しいドキュメントを作成します。" ma:contentTypeScope="" ma:versionID="08e53c7cec538f5ff16fe8f1f88ef101">
  <xsd:schema xmlns:xsd="http://www.w3.org/2001/XMLSchema" xmlns:xs="http://www.w3.org/2001/XMLSchema" xmlns:p="http://schemas.microsoft.com/office/2006/metadata/properties" xmlns:ns3="a9389fa2-add8-4853-8b42-44b440df2f1e" targetNamespace="http://schemas.microsoft.com/office/2006/metadata/properties" ma:root="true" ma:fieldsID="f1fb61fb774e5f806a9ab0a12dd1cf14" ns3:_="">
    <xsd:import namespace="a9389fa2-add8-4853-8b42-44b440df2f1e"/>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389fa2-add8-4853-8b42-44b440df2f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20F481-E198-416A-84A7-0B1B2644A2E8}">
  <ds:schemaRefs>
    <ds:schemaRef ds:uri="http://schemas.microsoft.com/sharepoint/v3/contenttype/forms"/>
  </ds:schemaRefs>
</ds:datastoreItem>
</file>

<file path=customXml/itemProps2.xml><?xml version="1.0" encoding="utf-8"?>
<ds:datastoreItem xmlns:ds="http://schemas.openxmlformats.org/officeDocument/2006/customXml" ds:itemID="{021EF08D-F8DA-4975-B7B2-B9EB78E5EC19}">
  <ds:schemaRefs>
    <ds:schemaRef ds:uri="http://schemas.microsoft.com/office/2006/documentManagement/types"/>
    <ds:schemaRef ds:uri="http://schemas.microsoft.com/office/2006/metadata/properties"/>
    <ds:schemaRef ds:uri="a9389fa2-add8-4853-8b42-44b440df2f1e"/>
    <ds:schemaRef ds:uri="http://schemas.openxmlformats.org/package/2006/metadata/core-properties"/>
    <ds:schemaRef ds:uri="http://www.w3.org/XML/1998/namespace"/>
    <ds:schemaRef ds:uri="http://purl.org/dc/elements/1.1/"/>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997641F7-52D0-460F-9EEA-84C7AE2CCB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389fa2-add8-4853-8b42-44b440df2f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53365</TotalTime>
  <Words>207</Words>
  <Application>Microsoft Macintosh PowerPoint</Application>
  <PresentationFormat>ワイド画面</PresentationFormat>
  <Paragraphs>25</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4</vt:i4>
      </vt:variant>
      <vt:variant>
        <vt:lpstr>スライド タイトル</vt:lpstr>
      </vt:variant>
      <vt:variant>
        <vt:i4>5</vt:i4>
      </vt:variant>
    </vt:vector>
  </HeadingPairs>
  <TitlesOfParts>
    <vt:vector size="16" baseType="lpstr">
      <vt:lpstr>Meiryo UI</vt:lpstr>
      <vt:lpstr>小塚ゴシック Pr6N B</vt:lpstr>
      <vt:lpstr>游ゴシック</vt:lpstr>
      <vt:lpstr>游ゴシック Light</vt:lpstr>
      <vt:lpstr>游ゴシック Medium</vt:lpstr>
      <vt:lpstr>Arial</vt:lpstr>
      <vt:lpstr>Lucida Sans Unicode</vt:lpstr>
      <vt:lpstr>表紙</vt:lpstr>
      <vt:lpstr>インデックス</vt:lpstr>
      <vt:lpstr>コンテンツ扉</vt:lpstr>
      <vt:lpstr>説明ページ</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学</dc:creator>
  <cp:lastModifiedBy>Okuwaki, Ryuuta / 奥脇　立太</cp:lastModifiedBy>
  <cp:revision>318</cp:revision>
  <dcterms:created xsi:type="dcterms:W3CDTF">2021-03-26T09:54:52Z</dcterms:created>
  <dcterms:modified xsi:type="dcterms:W3CDTF">2025-02-17T14:39:32Z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0x010100288394CA23402B409981E2E75D0C0376</vt:lpwstr>
  </property>
</Properties>
</file>