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16"/>
  </p:notesMasterIdLst>
  <p:sldIdLst>
    <p:sldId id="303" r:id="rId8"/>
    <p:sldId id="2146847968" r:id="rId9"/>
    <p:sldId id="2146847972" r:id="rId10"/>
    <p:sldId id="2146847973" r:id="rId11"/>
    <p:sldId id="2146847974" r:id="rId12"/>
    <p:sldId id="2146847975" r:id="rId13"/>
    <p:sldId id="343" r:id="rId14"/>
    <p:sldId id="3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B2B2B2"/>
    <a:srgbClr val="107C41"/>
    <a:srgbClr val="4472C4"/>
    <a:srgbClr val="FFFFFF"/>
    <a:srgbClr val="FFFF00"/>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6" autoAdjust="0"/>
    <p:restoredTop sz="94270" autoAdjust="0"/>
  </p:normalViewPr>
  <p:slideViewPr>
    <p:cSldViewPr snapToGrid="0">
      <p:cViewPr varScale="1">
        <p:scale>
          <a:sx n="74" d="100"/>
          <a:sy n="74" d="100"/>
        </p:scale>
        <p:origin x="612" y="54"/>
      </p:cViewPr>
      <p:guideLst>
        <p:guide orient="horz" pos="2137"/>
        <p:guide pos="551"/>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16A8-7790-6306-440C-274ADF7CC4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1302CB-EAB6-FFDD-FED8-1F9009EE12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6D658B-FF4D-3834-D09E-53BDCE2712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DD9AFAE-AE6F-32A6-B7CE-27676896E380}"/>
              </a:ext>
            </a:extLst>
          </p:cNvPr>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03745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5505-58FA-B9F4-6624-CB7A3F18FF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37B2A9-D695-64BE-F619-08BB617ACE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A929B7-B1B7-D70B-76EC-E7BACF48FAD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01E763-923E-ED54-DD8E-CD54706CEAC3}"/>
              </a:ext>
            </a:extLst>
          </p:cNvPr>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189762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1EEA2-F888-A43E-1E75-6DC85B2B1E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031535-CA44-BA5F-C59B-5BB6A8B2F6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BEB2A2-2A68-F5BB-4F6D-4477BD34F34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FC8847-0662-E2E1-0D4F-B72FD4DC56DE}"/>
              </a:ext>
            </a:extLst>
          </p:cNvPr>
          <p:cNvSpPr>
            <a:spLocks noGrp="1"/>
          </p:cNvSpPr>
          <p:nvPr>
            <p:ph type="sldNum" sz="quarter" idx="5"/>
          </p:nvPr>
        </p:nvSpPr>
        <p:spPr/>
        <p:txBody>
          <a:bodyPr/>
          <a:lstStyle/>
          <a:p>
            <a:fld id="{170E2816-1C42-4A8F-8890-D40774E99B8A}" type="slidenum">
              <a:rPr kumimoji="1" lang="ja-JP" altLang="en-US" smtClean="0"/>
              <a:t>3</a:t>
            </a:fld>
            <a:endParaRPr kumimoji="1" lang="ja-JP" altLang="en-US"/>
          </a:p>
        </p:txBody>
      </p:sp>
    </p:spTree>
    <p:extLst>
      <p:ext uri="{BB962C8B-B14F-4D97-AF65-F5344CB8AC3E}">
        <p14:creationId xmlns:p14="http://schemas.microsoft.com/office/powerpoint/2010/main" val="227657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8757-D8A1-D0FA-1A44-DC8E28D599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750756-E7CF-690D-5E4B-32BDEEB26A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BA0612-AF8E-4EEE-F569-9A811F7794C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DFE97D0-DB23-4910-49BF-A04DAB5B5A89}"/>
              </a:ext>
            </a:extLst>
          </p:cNvPr>
          <p:cNvSpPr>
            <a:spLocks noGrp="1"/>
          </p:cNvSpPr>
          <p:nvPr>
            <p:ph type="sldNum" sz="quarter" idx="5"/>
          </p:nvPr>
        </p:nvSpPr>
        <p:spPr/>
        <p:txBody>
          <a:bodyPr/>
          <a:lstStyle/>
          <a:p>
            <a:fld id="{170E2816-1C42-4A8F-8890-D40774E99B8A}" type="slidenum">
              <a:rPr kumimoji="1" lang="ja-JP" altLang="en-US" smtClean="0"/>
              <a:t>4</a:t>
            </a:fld>
            <a:endParaRPr kumimoji="1" lang="ja-JP" altLang="en-US"/>
          </a:p>
        </p:txBody>
      </p:sp>
    </p:spTree>
    <p:extLst>
      <p:ext uri="{BB962C8B-B14F-4D97-AF65-F5344CB8AC3E}">
        <p14:creationId xmlns:p14="http://schemas.microsoft.com/office/powerpoint/2010/main" val="391700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0041-177E-D668-89F5-412816D2BD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FC977E-4066-C5FB-D61D-9696325751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09558E-F21E-6891-2ECE-9B3A5131625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E4B7DD-5B52-EEA4-24D0-C62E2EA1950C}"/>
              </a:ext>
            </a:extLst>
          </p:cNvPr>
          <p:cNvSpPr>
            <a:spLocks noGrp="1"/>
          </p:cNvSpPr>
          <p:nvPr>
            <p:ph type="sldNum" sz="quarter" idx="5"/>
          </p:nvPr>
        </p:nvSpPr>
        <p:spPr/>
        <p:txBody>
          <a:bodyPr/>
          <a:lstStyle/>
          <a:p>
            <a:fld id="{170E2816-1C42-4A8F-8890-D40774E99B8A}" type="slidenum">
              <a:rPr kumimoji="1" lang="ja-JP" altLang="en-US" smtClean="0"/>
              <a:t>5</a:t>
            </a:fld>
            <a:endParaRPr kumimoji="1" lang="ja-JP" altLang="en-US"/>
          </a:p>
        </p:txBody>
      </p:sp>
    </p:spTree>
    <p:extLst>
      <p:ext uri="{BB962C8B-B14F-4D97-AF65-F5344CB8AC3E}">
        <p14:creationId xmlns:p14="http://schemas.microsoft.com/office/powerpoint/2010/main" val="55621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2202961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3"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Whiteboard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2026.03. 17</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B28A-50B1-1932-8375-68BB496501AF}"/>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12D4E3C-945D-2ACA-45B0-C302624A2C96}"/>
              </a:ext>
            </a:extLst>
          </p:cNvPr>
          <p:cNvGraphicFramePr>
            <a:graphicFrameLocks noGrp="1"/>
          </p:cNvGraphicFramePr>
          <p:nvPr>
            <p:extLst>
              <p:ext uri="{D42A27DB-BD31-4B8C-83A1-F6EECF244321}">
                <p14:modId xmlns:p14="http://schemas.microsoft.com/office/powerpoint/2010/main" val="255872435"/>
              </p:ext>
            </p:extLst>
          </p:nvPr>
        </p:nvGraphicFramePr>
        <p:xfrm>
          <a:off x="372391" y="2251036"/>
          <a:ext cx="11585150" cy="3285685"/>
        </p:xfrm>
        <a:graphic>
          <a:graphicData uri="http://schemas.openxmlformats.org/drawingml/2006/table">
            <a:tbl>
              <a:tblPr firstRow="1" bandRow="1">
                <a:tableStyleId>{5940675A-B579-460E-94D1-54222C63F5DA}</a:tableStyleId>
              </a:tblPr>
              <a:tblGrid>
                <a:gridCol w="589710">
                  <a:extLst>
                    <a:ext uri="{9D8B030D-6E8A-4147-A177-3AD203B41FA5}">
                      <a16:colId xmlns:a16="http://schemas.microsoft.com/office/drawing/2014/main" val="889631269"/>
                    </a:ext>
                  </a:extLst>
                </a:gridCol>
                <a:gridCol w="2547009">
                  <a:extLst>
                    <a:ext uri="{9D8B030D-6E8A-4147-A177-3AD203B41FA5}">
                      <a16:colId xmlns:a16="http://schemas.microsoft.com/office/drawing/2014/main" val="134053511"/>
                    </a:ext>
                  </a:extLst>
                </a:gridCol>
                <a:gridCol w="8448431">
                  <a:extLst>
                    <a:ext uri="{9D8B030D-6E8A-4147-A177-3AD203B41FA5}">
                      <a16:colId xmlns:a16="http://schemas.microsoft.com/office/drawing/2014/main" val="3343669445"/>
                    </a:ext>
                  </a:extLst>
                </a:gridCol>
              </a:tblGrid>
              <a:tr h="331857">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対象機能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879322">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アセットカードの表示形式</a:t>
                      </a:r>
                      <a:endParaRPr lang="en-US" altLang="ja-JP" sz="1600" dirty="0">
                        <a:solidFill>
                          <a:schemeClr val="tx1"/>
                        </a:solidFill>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切り替え機能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defTabSz="914400">
                        <a:defRPr/>
                      </a:pPr>
                      <a:r>
                        <a:rPr lang="ja-JP" altLang="en-US" sz="1600" dirty="0">
                          <a:solidFill>
                            <a:schemeClr val="tx1"/>
                          </a:solidFill>
                          <a:latin typeface="Meiryo UI" panose="020B0604030504040204" pitchFamily="34" charset="-128"/>
                          <a:ea typeface="Meiryo UI" panose="020B0604030504040204" pitchFamily="34" charset="-128"/>
                        </a:rPr>
                        <a:t>配車一覧画面のアセットのカード表示形式を「通常／詳細／シンプル」から選択できるようになり、</a:t>
                      </a:r>
                      <a:endParaRPr lang="en-US" altLang="ja-JP" sz="1600" dirty="0">
                        <a:solidFill>
                          <a:schemeClr val="tx1"/>
                        </a:solidFill>
                        <a:latin typeface="Meiryo UI" panose="020B0604030504040204" pitchFamily="34" charset="-128"/>
                        <a:ea typeface="Meiryo UI" panose="020B0604030504040204" pitchFamily="34" charset="-128"/>
                      </a:endParaRPr>
                    </a:p>
                    <a:p>
                      <a:pPr lvl="0" defTabSz="914400">
                        <a:defRPr/>
                      </a:pPr>
                      <a:r>
                        <a:rPr lang="ja-JP" altLang="en-US" sz="1600" dirty="0">
                          <a:solidFill>
                            <a:schemeClr val="tx1"/>
                          </a:solidFill>
                          <a:latin typeface="Meiryo UI" panose="020B0604030504040204" pitchFamily="34" charset="-128"/>
                          <a:ea typeface="Meiryo UI" panose="020B0604030504040204" pitchFamily="34" charset="-128"/>
                        </a:rPr>
                        <a:t>ファーストビュー（スクロールせずに表示できる範囲）でより多くの現場を表示することが可能になりました。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967714"/>
                  </a:ext>
                </a:extLst>
              </a:tr>
              <a:tr h="691502">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スケジュール表示期間の追加</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スケジュール画面での表示期間で、従来の「</a:t>
                      </a:r>
                      <a:r>
                        <a:rPr lang="en-US" altLang="ja-JP" sz="1600" dirty="0">
                          <a:solidFill>
                            <a:schemeClr val="tx1"/>
                          </a:solidFill>
                          <a:latin typeface="Meiryo UI" panose="020B0604030504040204" pitchFamily="34" charset="-128"/>
                          <a:ea typeface="Meiryo UI" panose="020B0604030504040204" pitchFamily="34" charset="-128"/>
                        </a:rPr>
                        <a:t>1</a:t>
                      </a:r>
                      <a:r>
                        <a:rPr lang="ja-JP" altLang="en-US" sz="1600" dirty="0">
                          <a:solidFill>
                            <a:schemeClr val="tx1"/>
                          </a:solidFill>
                          <a:latin typeface="Meiryo UI" panose="020B0604030504040204" pitchFamily="34" charset="-128"/>
                          <a:ea typeface="Meiryo UI" panose="020B0604030504040204" pitchFamily="34" charset="-128"/>
                        </a:rPr>
                        <a:t>週間／</a:t>
                      </a:r>
                      <a:r>
                        <a:rPr lang="en-US" altLang="ja-JP" sz="1600" dirty="0">
                          <a:solidFill>
                            <a:schemeClr val="tx1"/>
                          </a:solidFill>
                          <a:latin typeface="Meiryo UI" panose="020B0604030504040204" pitchFamily="34" charset="-128"/>
                          <a:ea typeface="Meiryo UI" panose="020B0604030504040204" pitchFamily="34" charset="-128"/>
                        </a:rPr>
                        <a:t>1</a:t>
                      </a:r>
                      <a:r>
                        <a:rPr lang="ja-JP" altLang="en-US" sz="1600" dirty="0">
                          <a:solidFill>
                            <a:schemeClr val="tx1"/>
                          </a:solidFill>
                          <a:latin typeface="Meiryo UI" panose="020B0604030504040204" pitchFamily="34" charset="-128"/>
                          <a:ea typeface="Meiryo UI" panose="020B0604030504040204" pitchFamily="34" charset="-128"/>
                        </a:rPr>
                        <a:t>か月」に加え、「</a:t>
                      </a:r>
                      <a:r>
                        <a:rPr lang="en-US" altLang="ja-JP" sz="1600" dirty="0">
                          <a:solidFill>
                            <a:schemeClr val="tx1"/>
                          </a:solidFill>
                          <a:latin typeface="Meiryo UI" panose="020B0604030504040204" pitchFamily="34" charset="-128"/>
                          <a:ea typeface="Meiryo UI" panose="020B0604030504040204" pitchFamily="34" charset="-128"/>
                        </a:rPr>
                        <a:t>2</a:t>
                      </a:r>
                      <a:r>
                        <a:rPr lang="ja-JP" altLang="en-US" sz="1600" dirty="0">
                          <a:solidFill>
                            <a:schemeClr val="tx1"/>
                          </a:solidFill>
                          <a:latin typeface="Meiryo UI" panose="020B0604030504040204" pitchFamily="34" charset="-128"/>
                          <a:ea typeface="Meiryo UI" panose="020B0604030504040204" pitchFamily="34" charset="-128"/>
                        </a:rPr>
                        <a:t>週間」が選択可能となりました。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69248"/>
                  </a:ext>
                </a:extLst>
              </a:tr>
              <a:tr h="691502">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3</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各種設定内容の保存</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34" charset="-128"/>
                          <a:ea typeface="Meiryo UI" panose="020B0604030504040204" pitchFamily="34" charset="-128"/>
                        </a:rPr>
                        <a:t>スケジュール画面、配車一覧画面での表示設定やフィルタ状態をブラウザに保存可能となりました。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2278503"/>
                  </a:ext>
                </a:extLst>
              </a:tr>
              <a:tr h="691502">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4</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34" charset="-128"/>
                          <a:ea typeface="Meiryo UI" panose="020B0604030504040204" pitchFamily="34" charset="-128"/>
                        </a:rPr>
                        <a:t>SC Mobile</a:t>
                      </a:r>
                      <a:r>
                        <a:rPr lang="ja-JP" altLang="en-US" sz="1400" dirty="0">
                          <a:solidFill>
                            <a:schemeClr val="tx1"/>
                          </a:solidFill>
                          <a:latin typeface="Meiryo UI" panose="020B0604030504040204" pitchFamily="34" charset="-128"/>
                          <a:ea typeface="Meiryo UI" panose="020B0604030504040204" pitchFamily="34" charset="-128"/>
                        </a:rPr>
                        <a:t>連携</a:t>
                      </a:r>
                      <a:endParaRPr lang="en-US" altLang="ja-JP" sz="1400" dirty="0">
                        <a:solidFill>
                          <a:schemeClr val="tx1"/>
                        </a:solidFill>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34" charset="-128"/>
                          <a:ea typeface="Meiryo UI" panose="020B0604030504040204" pitchFamily="34" charset="-128"/>
                        </a:rPr>
                        <a:t>（作業実績の</a:t>
                      </a:r>
                      <a:r>
                        <a:rPr lang="en-US" altLang="ja-JP" sz="1400" dirty="0">
                          <a:solidFill>
                            <a:schemeClr val="tx1"/>
                          </a:solidFill>
                          <a:latin typeface="Meiryo UI" panose="020B0604030504040204" pitchFamily="34" charset="-128"/>
                          <a:ea typeface="Meiryo UI" panose="020B0604030504040204" pitchFamily="34" charset="-128"/>
                        </a:rPr>
                        <a:t>DL</a:t>
                      </a:r>
                      <a:r>
                        <a:rPr lang="ja-JP" altLang="en-US" sz="1400" dirty="0">
                          <a:solidFill>
                            <a:schemeClr val="tx1"/>
                          </a:solidFill>
                          <a:latin typeface="Meiryo UI" panose="020B0604030504040204" pitchFamily="34" charset="-128"/>
                          <a:ea typeface="Meiryo UI" panose="020B0604030504040204" pitchFamily="34" charset="-128"/>
                        </a:rPr>
                        <a:t>）</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600" b="0" dirty="0">
                          <a:solidFill>
                            <a:schemeClr val="tx1"/>
                          </a:solidFill>
                          <a:latin typeface="Meiryo UI" panose="020B0604030504040204" pitchFamily="34" charset="-128"/>
                          <a:ea typeface="Meiryo UI" panose="020B0604030504040204" pitchFamily="34" charset="-128"/>
                        </a:rPr>
                        <a:t>SC Mobile</a:t>
                      </a:r>
                      <a:r>
                        <a:rPr lang="ja-JP" altLang="en-US" sz="1600" b="0" dirty="0">
                          <a:solidFill>
                            <a:schemeClr val="tx1"/>
                          </a:solidFill>
                          <a:latin typeface="Meiryo UI" panose="020B0604030504040204" pitchFamily="34" charset="-128"/>
                          <a:ea typeface="Meiryo UI" panose="020B0604030504040204" pitchFamily="34" charset="-128"/>
                        </a:rPr>
                        <a:t>で入力した日報データを</a:t>
                      </a:r>
                      <a:r>
                        <a:rPr lang="en" altLang="ja-JP" sz="1600" b="0" dirty="0">
                          <a:solidFill>
                            <a:schemeClr val="tx1"/>
                          </a:solidFill>
                          <a:latin typeface="Meiryo UI" panose="020B0604030504040204" pitchFamily="34" charset="-128"/>
                          <a:ea typeface="Meiryo UI" panose="020B0604030504040204" pitchFamily="34" charset="-128"/>
                        </a:rPr>
                        <a:t>Excel</a:t>
                      </a:r>
                      <a:r>
                        <a:rPr lang="ja-JP" altLang="en-US" sz="1600" b="0" dirty="0">
                          <a:solidFill>
                            <a:schemeClr val="tx1"/>
                          </a:solidFill>
                          <a:latin typeface="Meiryo UI" panose="020B0604030504040204" pitchFamily="34" charset="-128"/>
                          <a:ea typeface="Meiryo UI" panose="020B0604030504040204" pitchFamily="34" charset="-128"/>
                        </a:rPr>
                        <a:t>形式でダウンロードできるようになりました</a:t>
                      </a:r>
                      <a:r>
                        <a:rPr lang="en-US" altLang="ja-JP" sz="1600" b="0" dirty="0">
                          <a:solidFill>
                            <a:schemeClr val="tx1"/>
                          </a:solidFill>
                          <a:latin typeface="Meiryo UI" panose="020B0604030504040204" pitchFamily="34" charset="-128"/>
                          <a:ea typeface="Meiryo UI" panose="020B0604030504040204" pitchFamily="34" charset="-128"/>
                        </a:rPr>
                        <a:t>.</a:t>
                      </a:r>
                      <a:endParaRPr kumimoji="1" lang="en-US" altLang="ja-JP" sz="1600" b="0" dirty="0">
                        <a:solidFill>
                          <a:schemeClr val="tx1"/>
                        </a:solidFill>
                        <a:latin typeface="Meiryo UI" panose="020B0604030504040204" pitchFamily="34" charset="-128"/>
                        <a:ea typeface="Meiryo UI"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779157"/>
                  </a:ext>
                </a:extLst>
              </a:tr>
            </a:tbl>
          </a:graphicData>
        </a:graphic>
      </p:graphicFrame>
      <p:sp>
        <p:nvSpPr>
          <p:cNvPr id="4" name="テキスト ボックス 3">
            <a:extLst>
              <a:ext uri="{FF2B5EF4-FFF2-40B4-BE49-F238E27FC236}">
                <a16:creationId xmlns:a16="http://schemas.microsoft.com/office/drawing/2014/main" id="{79FC56AD-8327-AB87-7474-74E2099313D9}"/>
              </a:ext>
            </a:extLst>
          </p:cNvPr>
          <p:cNvSpPr txBox="1"/>
          <p:nvPr/>
        </p:nvSpPr>
        <p:spPr>
          <a:xfrm>
            <a:off x="143360" y="760797"/>
            <a:ext cx="11983683"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Whiteboard</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システムメンテナンスの為、下記の期間中、一時的にサービスの利用ができなくなります。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リリース日 程・時間帯・内容については、状況に応じ変更する場合がございます。予めご了承ください。）</a:t>
            </a:r>
            <a:endParaRPr kumimoji="1"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D488F41-3E33-AE77-95FA-CEE1A3DAC29B}"/>
              </a:ext>
            </a:extLst>
          </p:cNvPr>
          <p:cNvSpPr txBox="1"/>
          <p:nvPr/>
        </p:nvSpPr>
        <p:spPr>
          <a:xfrm>
            <a:off x="411717" y="1760906"/>
            <a:ext cx="7817883" cy="369332"/>
          </a:xfrm>
          <a:prstGeom prst="rect">
            <a:avLst/>
          </a:prstGeom>
          <a:noFill/>
        </p:spPr>
        <p:txBody>
          <a:bodyPr wrap="square" lIns="91440" tIns="45720" rIns="91440" bIns="45720" rtlCol="0" anchor="t">
            <a:spAutoFit/>
          </a:bodyPr>
          <a:lstStyle/>
          <a:p>
            <a:r>
              <a:rPr lang="ja-JP" altLang="en-US" u="sng" dirty="0">
                <a:latin typeface="Meiryo"/>
                <a:ea typeface="Meiryo"/>
              </a:rPr>
              <a:t>日程：日本時間　</a:t>
            </a:r>
            <a:r>
              <a:rPr lang="en-US" altLang="ja-JP" u="sng" dirty="0">
                <a:latin typeface="Meiryo"/>
                <a:ea typeface="Meiryo"/>
              </a:rPr>
              <a:t>3</a:t>
            </a:r>
            <a:r>
              <a:rPr lang="ja-JP" altLang="en-US" u="sng" dirty="0">
                <a:latin typeface="Meiryo"/>
                <a:ea typeface="Meiryo"/>
              </a:rPr>
              <a:t>月</a:t>
            </a:r>
            <a:r>
              <a:rPr lang="en-US" altLang="ja-JP" u="sng" dirty="0">
                <a:latin typeface="Meiryo"/>
                <a:ea typeface="Meiryo"/>
              </a:rPr>
              <a:t>17</a:t>
            </a:r>
            <a:r>
              <a:rPr lang="ja-JP" altLang="en-US" u="sng" dirty="0">
                <a:latin typeface="Meiryo"/>
                <a:ea typeface="Meiryo"/>
              </a:rPr>
              <a:t>日</a:t>
            </a:r>
            <a:r>
              <a:rPr lang="en-US" altLang="ja-JP" u="sng" dirty="0">
                <a:latin typeface="Meiryo"/>
                <a:ea typeface="Meiryo"/>
              </a:rPr>
              <a:t>(</a:t>
            </a:r>
            <a:r>
              <a:rPr lang="ja-JP" altLang="en-US" u="sng" dirty="0">
                <a:latin typeface="Meiryo"/>
                <a:ea typeface="Meiryo"/>
              </a:rPr>
              <a:t>火</a:t>
            </a:r>
            <a:r>
              <a:rPr lang="en-US" altLang="ja-JP" u="sng" dirty="0">
                <a:latin typeface="Meiryo"/>
                <a:ea typeface="Meiryo"/>
              </a:rPr>
              <a:t>)</a:t>
            </a:r>
            <a:r>
              <a:rPr lang="ja-JP" altLang="en-US" u="sng" dirty="0">
                <a:latin typeface="Meiryo"/>
                <a:ea typeface="Meiryo"/>
              </a:rPr>
              <a:t>　1</a:t>
            </a:r>
            <a:r>
              <a:rPr lang="en-US" altLang="ja-JP" u="sng" dirty="0">
                <a:latin typeface="Meiryo"/>
                <a:ea typeface="Meiryo"/>
              </a:rPr>
              <a:t>8:00</a:t>
            </a:r>
            <a:r>
              <a:rPr lang="ja-JP" altLang="en-US" u="sng" dirty="0">
                <a:latin typeface="Meiryo"/>
                <a:ea typeface="Meiryo"/>
              </a:rPr>
              <a:t>～</a:t>
            </a:r>
            <a:r>
              <a:rPr lang="en-US" altLang="ja-JP" u="sng" dirty="0">
                <a:latin typeface="Meiryo"/>
                <a:ea typeface="Meiryo"/>
              </a:rPr>
              <a:t>20:00</a:t>
            </a:r>
          </a:p>
        </p:txBody>
      </p:sp>
      <p:sp>
        <p:nvSpPr>
          <p:cNvPr id="6" name="テキスト プレースホルダー 1">
            <a:extLst>
              <a:ext uri="{FF2B5EF4-FFF2-40B4-BE49-F238E27FC236}">
                <a16:creationId xmlns:a16="http://schemas.microsoft.com/office/drawing/2014/main" id="{9A5A4111-5371-DC88-7CE0-F67D1BEC8034}"/>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09874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4C10-E08B-F265-5F88-6493376AC87A}"/>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3DD98FE1-AD27-134C-9368-191F13B6D0F7}"/>
              </a:ext>
            </a:extLst>
          </p:cNvPr>
          <p:cNvSpPr txBox="1"/>
          <p:nvPr/>
        </p:nvSpPr>
        <p:spPr>
          <a:xfrm>
            <a:off x="178642" y="824087"/>
            <a:ext cx="11014611" cy="646331"/>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配車一覧画面のアセットのカード表示形式を「通常／詳細／シンプル」から選択できるようになり、</a:t>
            </a:r>
            <a:endParaRPr lang="en-US" altLang="ja-JP"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dirty="0">
                <a:solidFill>
                  <a:srgbClr val="0000DA"/>
                </a:solidFill>
                <a:latin typeface="Meiryo UI" panose="020B0604030504040204" pitchFamily="34" charset="-128"/>
                <a:ea typeface="Meiryo UI" panose="020B0604030504040204" pitchFamily="34" charset="-128"/>
              </a:rPr>
              <a:t>ファーストビュー（スクロールせずに表示できる範囲）でより多くの現場を表示することが可能になりました。</a:t>
            </a:r>
          </a:p>
        </p:txBody>
      </p:sp>
      <p:pic>
        <p:nvPicPr>
          <p:cNvPr id="5" name="図 4">
            <a:extLst>
              <a:ext uri="{FF2B5EF4-FFF2-40B4-BE49-F238E27FC236}">
                <a16:creationId xmlns:a16="http://schemas.microsoft.com/office/drawing/2014/main" id="{05289FF1-BBAB-331C-A49F-B16502C68B27}"/>
              </a:ext>
            </a:extLst>
          </p:cNvPr>
          <p:cNvPicPr>
            <a:picLocks noChangeAspect="1"/>
          </p:cNvPicPr>
          <p:nvPr/>
        </p:nvPicPr>
        <p:blipFill>
          <a:blip r:embed="rId3"/>
          <a:srcRect t="13224" r="82159" b="65901"/>
          <a:stretch>
            <a:fillRect/>
          </a:stretch>
        </p:blipFill>
        <p:spPr>
          <a:xfrm>
            <a:off x="280426" y="2632509"/>
            <a:ext cx="3659667" cy="2533459"/>
          </a:xfrm>
          <a:prstGeom prst="rect">
            <a:avLst/>
          </a:prstGeom>
        </p:spPr>
      </p:pic>
      <p:sp>
        <p:nvSpPr>
          <p:cNvPr id="6" name="正方形/長方形 5">
            <a:extLst>
              <a:ext uri="{FF2B5EF4-FFF2-40B4-BE49-F238E27FC236}">
                <a16:creationId xmlns:a16="http://schemas.microsoft.com/office/drawing/2014/main" id="{46D466DD-9BA1-8B60-BE4F-233A4B6EEF4E}"/>
              </a:ext>
            </a:extLst>
          </p:cNvPr>
          <p:cNvSpPr/>
          <p:nvPr/>
        </p:nvSpPr>
        <p:spPr>
          <a:xfrm>
            <a:off x="982915" y="3940083"/>
            <a:ext cx="2957178" cy="1225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84880B9-ECE2-1641-BFD9-29859CD993A3}"/>
              </a:ext>
            </a:extLst>
          </p:cNvPr>
          <p:cNvPicPr>
            <a:picLocks noChangeAspect="1"/>
          </p:cNvPicPr>
          <p:nvPr/>
        </p:nvPicPr>
        <p:blipFill>
          <a:blip r:embed="rId3"/>
          <a:srcRect l="10993" t="19908" r="82988" b="67303"/>
          <a:stretch>
            <a:fillRect/>
          </a:stretch>
        </p:blipFill>
        <p:spPr>
          <a:xfrm>
            <a:off x="2492516" y="3448368"/>
            <a:ext cx="1263803" cy="1588781"/>
          </a:xfrm>
          <a:prstGeom prst="rect">
            <a:avLst/>
          </a:prstGeom>
        </p:spPr>
      </p:pic>
      <p:sp>
        <p:nvSpPr>
          <p:cNvPr id="8" name="テキスト ボックス 7">
            <a:extLst>
              <a:ext uri="{FF2B5EF4-FFF2-40B4-BE49-F238E27FC236}">
                <a16:creationId xmlns:a16="http://schemas.microsoft.com/office/drawing/2014/main" id="{D3BB1199-A050-AA03-CB02-E5C9EF07515B}"/>
              </a:ext>
            </a:extLst>
          </p:cNvPr>
          <p:cNvSpPr txBox="1"/>
          <p:nvPr/>
        </p:nvSpPr>
        <p:spPr>
          <a:xfrm>
            <a:off x="8764264" y="1897861"/>
            <a:ext cx="3255791" cy="1169551"/>
          </a:xfrm>
          <a:prstGeom prst="rect">
            <a:avLst/>
          </a:prstGeom>
          <a:noFill/>
        </p:spPr>
        <p:txBody>
          <a:bodyPr wrap="square">
            <a:spAutoFit/>
          </a:bodyPr>
          <a:lstStyle/>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①アセット名</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②アセットアイコン</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③割当て期間</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④建機・車両等の過去</a:t>
            </a:r>
            <a:r>
              <a:rPr lang="en-US" altLang="ja-JP" sz="1400" dirty="0">
                <a:solidFill>
                  <a:srgbClr val="0000DA"/>
                </a:solidFill>
                <a:latin typeface="Meiryo UI" panose="020B0604030504040204" pitchFamily="34" charset="-128"/>
                <a:ea typeface="Meiryo UI" panose="020B0604030504040204" pitchFamily="34" charset="-128"/>
              </a:rPr>
              <a:t>5</a:t>
            </a:r>
            <a:r>
              <a:rPr lang="ja-JP" altLang="en-US" sz="1400" dirty="0">
                <a:solidFill>
                  <a:srgbClr val="0000DA"/>
                </a:solidFill>
                <a:latin typeface="Meiryo UI" panose="020B0604030504040204" pitchFamily="34" charset="-128"/>
                <a:ea typeface="Meiryo UI" panose="020B0604030504040204" pitchFamily="34" charset="-128"/>
              </a:rPr>
              <a:t>日間の稼働有無</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⑤休止／検査／移動のアラートアイコン</a:t>
            </a:r>
            <a:endParaRPr kumimoji="1" lang="en-US" altLang="ja-JP" sz="1400" b="1" dirty="0">
              <a:solidFill>
                <a:srgbClr val="0000DA"/>
              </a:solidFill>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A769F9BB-69EA-60E4-6384-9B14241E8D6C}"/>
              </a:ext>
            </a:extLst>
          </p:cNvPr>
          <p:cNvSpPr txBox="1"/>
          <p:nvPr/>
        </p:nvSpPr>
        <p:spPr>
          <a:xfrm>
            <a:off x="8764264" y="3787481"/>
            <a:ext cx="1796837" cy="738664"/>
          </a:xfrm>
          <a:prstGeom prst="rect">
            <a:avLst/>
          </a:prstGeom>
          <a:noFill/>
        </p:spPr>
        <p:txBody>
          <a:bodyPr wrap="square">
            <a:spAutoFit/>
          </a:bodyPr>
          <a:lstStyle/>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①アセット名</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②アセットアイコン</a:t>
            </a:r>
          </a:p>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③割当て期間</a:t>
            </a:r>
          </a:p>
        </p:txBody>
      </p:sp>
      <p:sp>
        <p:nvSpPr>
          <p:cNvPr id="10" name="テキスト ボックス 9">
            <a:extLst>
              <a:ext uri="{FF2B5EF4-FFF2-40B4-BE49-F238E27FC236}">
                <a16:creationId xmlns:a16="http://schemas.microsoft.com/office/drawing/2014/main" id="{CE364736-0A01-14F1-DE31-DA5A895B7ACB}"/>
              </a:ext>
            </a:extLst>
          </p:cNvPr>
          <p:cNvSpPr txBox="1"/>
          <p:nvPr/>
        </p:nvSpPr>
        <p:spPr>
          <a:xfrm>
            <a:off x="4975194" y="5201133"/>
            <a:ext cx="1120806"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シンプル</a:t>
            </a:r>
            <a:endParaRPr lang="en-US" altLang="ja-JP" dirty="0">
              <a:solidFill>
                <a:srgbClr val="0000DA"/>
              </a:solidFill>
              <a:latin typeface="Meiryo UI" panose="020B0604030504040204" pitchFamily="34" charset="-128"/>
              <a:ea typeface="Meiryo UI" panose="020B0604030504040204" pitchFamily="34" charset="-128"/>
            </a:endParaRPr>
          </a:p>
        </p:txBody>
      </p:sp>
      <p:grpSp>
        <p:nvGrpSpPr>
          <p:cNvPr id="13" name="グループ化 12">
            <a:extLst>
              <a:ext uri="{FF2B5EF4-FFF2-40B4-BE49-F238E27FC236}">
                <a16:creationId xmlns:a16="http://schemas.microsoft.com/office/drawing/2014/main" id="{49B629B7-604D-118D-E2B3-A5A39E2944EE}"/>
              </a:ext>
            </a:extLst>
          </p:cNvPr>
          <p:cNvGrpSpPr/>
          <p:nvPr/>
        </p:nvGrpSpPr>
        <p:grpSpPr>
          <a:xfrm>
            <a:off x="4871022" y="1954048"/>
            <a:ext cx="3832723" cy="1156703"/>
            <a:chOff x="1626432" y="1703754"/>
            <a:chExt cx="4324663" cy="1305169"/>
          </a:xfrm>
        </p:grpSpPr>
        <p:pic>
          <p:nvPicPr>
            <p:cNvPr id="15" name="図 14">
              <a:extLst>
                <a:ext uri="{FF2B5EF4-FFF2-40B4-BE49-F238E27FC236}">
                  <a16:creationId xmlns:a16="http://schemas.microsoft.com/office/drawing/2014/main" id="{3DB02325-363C-DA27-B6E3-9E3711EB68C8}"/>
                </a:ext>
              </a:extLst>
            </p:cNvPr>
            <p:cNvPicPr>
              <a:picLocks noChangeAspect="1"/>
            </p:cNvPicPr>
            <p:nvPr/>
          </p:nvPicPr>
          <p:blipFill>
            <a:blip r:embed="rId4"/>
            <a:srcRect l="3744" t="65590" r="77632" b="24910"/>
            <a:stretch>
              <a:fillRect/>
            </a:stretch>
          </p:blipFill>
          <p:spPr>
            <a:xfrm>
              <a:off x="1626432" y="1703754"/>
              <a:ext cx="4324663" cy="1305169"/>
            </a:xfrm>
            <a:prstGeom prst="rect">
              <a:avLst/>
            </a:prstGeom>
          </p:spPr>
        </p:pic>
        <p:pic>
          <p:nvPicPr>
            <p:cNvPr id="18" name="図 17">
              <a:extLst>
                <a:ext uri="{FF2B5EF4-FFF2-40B4-BE49-F238E27FC236}">
                  <a16:creationId xmlns:a16="http://schemas.microsoft.com/office/drawing/2014/main" id="{F11E093D-460F-F178-3153-760706606C4B}"/>
                </a:ext>
              </a:extLst>
            </p:cNvPr>
            <p:cNvPicPr>
              <a:picLocks noChangeAspect="1"/>
            </p:cNvPicPr>
            <p:nvPr/>
          </p:nvPicPr>
          <p:blipFill>
            <a:blip r:embed="rId4"/>
            <a:srcRect l="3744" t="78909" r="77632" b="17052"/>
            <a:stretch>
              <a:fillRect/>
            </a:stretch>
          </p:blipFill>
          <p:spPr>
            <a:xfrm>
              <a:off x="1626432" y="2344487"/>
              <a:ext cx="4324663" cy="554894"/>
            </a:xfrm>
            <a:prstGeom prst="rect">
              <a:avLst/>
            </a:prstGeom>
          </p:spPr>
        </p:pic>
      </p:grpSp>
      <p:sp>
        <p:nvSpPr>
          <p:cNvPr id="20" name="テキスト ボックス 19">
            <a:extLst>
              <a:ext uri="{FF2B5EF4-FFF2-40B4-BE49-F238E27FC236}">
                <a16:creationId xmlns:a16="http://schemas.microsoft.com/office/drawing/2014/main" id="{B4BC00AC-A8C3-1282-B19A-E8E5D5FD9640}"/>
              </a:ext>
            </a:extLst>
          </p:cNvPr>
          <p:cNvSpPr txBox="1"/>
          <p:nvPr/>
        </p:nvSpPr>
        <p:spPr>
          <a:xfrm>
            <a:off x="4931541" y="1584716"/>
            <a:ext cx="805413"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詳細</a:t>
            </a:r>
            <a:endParaRPr lang="en-US" altLang="ja-JP" dirty="0">
              <a:solidFill>
                <a:srgbClr val="0000DA"/>
              </a:solidFill>
              <a:latin typeface="Meiryo UI" panose="020B0604030504040204" pitchFamily="34" charset="-128"/>
              <a:ea typeface="Meiryo UI" panose="020B0604030504040204" pitchFamily="34" charset="-128"/>
            </a:endParaRPr>
          </a:p>
        </p:txBody>
      </p:sp>
      <p:sp>
        <p:nvSpPr>
          <p:cNvPr id="22" name="テキスト ボックス 21">
            <a:extLst>
              <a:ext uri="{FF2B5EF4-FFF2-40B4-BE49-F238E27FC236}">
                <a16:creationId xmlns:a16="http://schemas.microsoft.com/office/drawing/2014/main" id="{87C09EE1-3CFA-0B8C-5676-571F975F4BAF}"/>
              </a:ext>
            </a:extLst>
          </p:cNvPr>
          <p:cNvSpPr txBox="1"/>
          <p:nvPr/>
        </p:nvSpPr>
        <p:spPr>
          <a:xfrm>
            <a:off x="4931541" y="3418149"/>
            <a:ext cx="685051"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通常</a:t>
            </a:r>
            <a:endParaRPr lang="en-US" altLang="ja-JP" dirty="0">
              <a:solidFill>
                <a:srgbClr val="0000DA"/>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7B541A4E-6F70-7D8D-095A-2532AA56CCF6}"/>
              </a:ext>
            </a:extLst>
          </p:cNvPr>
          <p:cNvPicPr>
            <a:picLocks noChangeAspect="1"/>
          </p:cNvPicPr>
          <p:nvPr/>
        </p:nvPicPr>
        <p:blipFill>
          <a:blip r:embed="rId5"/>
          <a:srcRect l="22562" t="25093" r="58773" b="65443"/>
          <a:stretch>
            <a:fillRect/>
          </a:stretch>
        </p:blipFill>
        <p:spPr>
          <a:xfrm>
            <a:off x="4907470" y="3742736"/>
            <a:ext cx="3832724" cy="1149817"/>
          </a:xfrm>
          <a:prstGeom prst="rect">
            <a:avLst/>
          </a:prstGeom>
        </p:spPr>
      </p:pic>
      <p:pic>
        <p:nvPicPr>
          <p:cNvPr id="24" name="図 23">
            <a:extLst>
              <a:ext uri="{FF2B5EF4-FFF2-40B4-BE49-F238E27FC236}">
                <a16:creationId xmlns:a16="http://schemas.microsoft.com/office/drawing/2014/main" id="{39634EE4-B474-D7DB-B7B9-882D97D52288}"/>
              </a:ext>
            </a:extLst>
          </p:cNvPr>
          <p:cNvPicPr>
            <a:picLocks noChangeAspect="1"/>
          </p:cNvPicPr>
          <p:nvPr/>
        </p:nvPicPr>
        <p:blipFill>
          <a:blip r:embed="rId6"/>
          <a:srcRect l="3721" t="24968" r="77437" b="65347"/>
          <a:stretch>
            <a:fillRect/>
          </a:stretch>
        </p:blipFill>
        <p:spPr>
          <a:xfrm>
            <a:off x="4931541" y="5499581"/>
            <a:ext cx="3893242" cy="1183947"/>
          </a:xfrm>
          <a:prstGeom prst="rect">
            <a:avLst/>
          </a:prstGeom>
        </p:spPr>
      </p:pic>
      <p:sp>
        <p:nvSpPr>
          <p:cNvPr id="25" name="テキスト ボックス 24">
            <a:extLst>
              <a:ext uri="{FF2B5EF4-FFF2-40B4-BE49-F238E27FC236}">
                <a16:creationId xmlns:a16="http://schemas.microsoft.com/office/drawing/2014/main" id="{281A5705-30E6-E7B2-6944-57B85F21511D}"/>
              </a:ext>
            </a:extLst>
          </p:cNvPr>
          <p:cNvSpPr txBox="1"/>
          <p:nvPr/>
        </p:nvSpPr>
        <p:spPr>
          <a:xfrm>
            <a:off x="8824783" y="5515212"/>
            <a:ext cx="1796837" cy="307777"/>
          </a:xfrm>
          <a:prstGeom prst="rect">
            <a:avLst/>
          </a:prstGeom>
          <a:noFill/>
        </p:spPr>
        <p:txBody>
          <a:bodyPr wrap="square">
            <a:spAutoFit/>
          </a:bodyPr>
          <a:lstStyle/>
          <a:p>
            <a:pPr lvl="0" defTabSz="914400">
              <a:defRPr/>
            </a:pPr>
            <a:r>
              <a:rPr lang="ja-JP" altLang="en-US" sz="1400" dirty="0">
                <a:solidFill>
                  <a:srgbClr val="0000DA"/>
                </a:solidFill>
                <a:latin typeface="Meiryo UI" panose="020B0604030504040204" pitchFamily="34" charset="-128"/>
                <a:ea typeface="Meiryo UI" panose="020B0604030504040204" pitchFamily="34" charset="-128"/>
              </a:rPr>
              <a:t>①アセット名</a:t>
            </a:r>
          </a:p>
        </p:txBody>
      </p:sp>
      <p:sp>
        <p:nvSpPr>
          <p:cNvPr id="26" name="正方形/長方形 25">
            <a:extLst>
              <a:ext uri="{FF2B5EF4-FFF2-40B4-BE49-F238E27FC236}">
                <a16:creationId xmlns:a16="http://schemas.microsoft.com/office/drawing/2014/main" id="{6501F4F2-4E0D-1CE0-1370-AD7713273544}"/>
              </a:ext>
            </a:extLst>
          </p:cNvPr>
          <p:cNvSpPr/>
          <p:nvPr/>
        </p:nvSpPr>
        <p:spPr>
          <a:xfrm>
            <a:off x="2484949" y="3448368"/>
            <a:ext cx="1294815" cy="158878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27" name="直線矢印コネクタ 26">
            <a:extLst>
              <a:ext uri="{FF2B5EF4-FFF2-40B4-BE49-F238E27FC236}">
                <a16:creationId xmlns:a16="http://schemas.microsoft.com/office/drawing/2014/main" id="{0853573B-3ED2-1445-EEFF-9DB5DC91D44C}"/>
              </a:ext>
            </a:extLst>
          </p:cNvPr>
          <p:cNvCxnSpPr>
            <a:cxnSpLocks/>
            <a:endCxn id="20" idx="1"/>
          </p:cNvCxnSpPr>
          <p:nvPr/>
        </p:nvCxnSpPr>
        <p:spPr>
          <a:xfrm flipV="1">
            <a:off x="3124417" y="1769382"/>
            <a:ext cx="1807124" cy="23195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CA9813B-BCF8-94CB-0628-7050D36B0DAE}"/>
              </a:ext>
            </a:extLst>
          </p:cNvPr>
          <p:cNvCxnSpPr>
            <a:cxnSpLocks/>
            <a:endCxn id="22" idx="1"/>
          </p:cNvCxnSpPr>
          <p:nvPr/>
        </p:nvCxnSpPr>
        <p:spPr>
          <a:xfrm flipV="1">
            <a:off x="3116696" y="3602815"/>
            <a:ext cx="1814845" cy="8311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103733F-ACAA-957A-6012-F48E5610D28A}"/>
              </a:ext>
            </a:extLst>
          </p:cNvPr>
          <p:cNvCxnSpPr>
            <a:cxnSpLocks/>
            <a:endCxn id="10" idx="1"/>
          </p:cNvCxnSpPr>
          <p:nvPr/>
        </p:nvCxnSpPr>
        <p:spPr>
          <a:xfrm>
            <a:off x="3435377" y="4771193"/>
            <a:ext cx="1539817" cy="6146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C41A465C-3623-CA4D-9609-95BE730305C4}"/>
              </a:ext>
            </a:extLst>
          </p:cNvPr>
          <p:cNvSpPr txBox="1"/>
          <p:nvPr/>
        </p:nvSpPr>
        <p:spPr>
          <a:xfrm>
            <a:off x="2401544" y="201926"/>
            <a:ext cx="3826165"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アセットカードの表示形式切り替え機能</a:t>
            </a:r>
          </a:p>
        </p:txBody>
      </p:sp>
    </p:spTree>
    <p:extLst>
      <p:ext uri="{BB962C8B-B14F-4D97-AF65-F5344CB8AC3E}">
        <p14:creationId xmlns:p14="http://schemas.microsoft.com/office/powerpoint/2010/main" val="39600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9EDD-30FB-F111-F679-DC1461EAD1F0}"/>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42CE157E-E608-6FE2-A658-B440C5F1B85A}"/>
              </a:ext>
            </a:extLst>
          </p:cNvPr>
          <p:cNvSpPr txBox="1"/>
          <p:nvPr/>
        </p:nvSpPr>
        <p:spPr>
          <a:xfrm>
            <a:off x="178642" y="824087"/>
            <a:ext cx="11014611"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スケジュール画面での表示期間で、従来の「</a:t>
            </a:r>
            <a:r>
              <a:rPr lang="en-US" altLang="ja-JP" dirty="0">
                <a:solidFill>
                  <a:srgbClr val="0000DA"/>
                </a:solidFill>
                <a:latin typeface="Meiryo UI" panose="020B0604030504040204" pitchFamily="34" charset="-128"/>
                <a:ea typeface="Meiryo UI" panose="020B0604030504040204" pitchFamily="34" charset="-128"/>
              </a:rPr>
              <a:t>1</a:t>
            </a:r>
            <a:r>
              <a:rPr lang="ja-JP" altLang="en-US" dirty="0">
                <a:solidFill>
                  <a:srgbClr val="0000DA"/>
                </a:solidFill>
                <a:latin typeface="Meiryo UI" panose="020B0604030504040204" pitchFamily="34" charset="-128"/>
                <a:ea typeface="Meiryo UI" panose="020B0604030504040204" pitchFamily="34" charset="-128"/>
              </a:rPr>
              <a:t>週間／</a:t>
            </a:r>
            <a:r>
              <a:rPr lang="en-US" altLang="ja-JP" dirty="0">
                <a:solidFill>
                  <a:srgbClr val="0000DA"/>
                </a:solidFill>
                <a:latin typeface="Meiryo UI" panose="020B0604030504040204" pitchFamily="34" charset="-128"/>
                <a:ea typeface="Meiryo UI" panose="020B0604030504040204" pitchFamily="34" charset="-128"/>
              </a:rPr>
              <a:t>1</a:t>
            </a:r>
            <a:r>
              <a:rPr lang="ja-JP" altLang="en-US" dirty="0">
                <a:solidFill>
                  <a:srgbClr val="0000DA"/>
                </a:solidFill>
                <a:latin typeface="Meiryo UI" panose="020B0604030504040204" pitchFamily="34" charset="-128"/>
                <a:ea typeface="Meiryo UI" panose="020B0604030504040204" pitchFamily="34" charset="-128"/>
              </a:rPr>
              <a:t>か月」に加え、「</a:t>
            </a:r>
            <a:r>
              <a:rPr lang="en-US" altLang="ja-JP" dirty="0">
                <a:solidFill>
                  <a:srgbClr val="0000DA"/>
                </a:solidFill>
                <a:latin typeface="Meiryo UI" panose="020B0604030504040204" pitchFamily="34" charset="-128"/>
                <a:ea typeface="Meiryo UI" panose="020B0604030504040204" pitchFamily="34" charset="-128"/>
              </a:rPr>
              <a:t>2</a:t>
            </a:r>
            <a:r>
              <a:rPr lang="ja-JP" altLang="en-US" dirty="0">
                <a:solidFill>
                  <a:srgbClr val="0000DA"/>
                </a:solidFill>
                <a:latin typeface="Meiryo UI" panose="020B0604030504040204" pitchFamily="34" charset="-128"/>
                <a:ea typeface="Meiryo UI" panose="020B0604030504040204" pitchFamily="34" charset="-128"/>
              </a:rPr>
              <a:t>週間」が選択可能となりました。</a:t>
            </a:r>
          </a:p>
        </p:txBody>
      </p:sp>
      <p:sp>
        <p:nvSpPr>
          <p:cNvPr id="6" name="正方形/長方形 5">
            <a:extLst>
              <a:ext uri="{FF2B5EF4-FFF2-40B4-BE49-F238E27FC236}">
                <a16:creationId xmlns:a16="http://schemas.microsoft.com/office/drawing/2014/main" id="{EF6D93CF-D780-8975-D6EE-D6E71E0BECE7}"/>
              </a:ext>
            </a:extLst>
          </p:cNvPr>
          <p:cNvSpPr/>
          <p:nvPr/>
        </p:nvSpPr>
        <p:spPr>
          <a:xfrm>
            <a:off x="982915" y="3940083"/>
            <a:ext cx="2957178" cy="1225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A9F8ACE-FA82-7180-3F80-D9DE8A8A357D}"/>
              </a:ext>
            </a:extLst>
          </p:cNvPr>
          <p:cNvSpPr txBox="1"/>
          <p:nvPr/>
        </p:nvSpPr>
        <p:spPr>
          <a:xfrm>
            <a:off x="2401544" y="201926"/>
            <a:ext cx="3826165"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スケジュール表示期間の追加</a:t>
            </a:r>
          </a:p>
        </p:txBody>
      </p:sp>
      <p:pic>
        <p:nvPicPr>
          <p:cNvPr id="12" name="図 11">
            <a:extLst>
              <a:ext uri="{FF2B5EF4-FFF2-40B4-BE49-F238E27FC236}">
                <a16:creationId xmlns:a16="http://schemas.microsoft.com/office/drawing/2014/main" id="{542B1009-58BB-5015-8436-F72F30022321}"/>
              </a:ext>
            </a:extLst>
          </p:cNvPr>
          <p:cNvPicPr>
            <a:picLocks noChangeAspect="1"/>
          </p:cNvPicPr>
          <p:nvPr/>
        </p:nvPicPr>
        <p:blipFill>
          <a:blip r:embed="rId3"/>
          <a:srcRect l="225" t="13205" r="469" b="36987"/>
          <a:stretch>
            <a:fillRect/>
          </a:stretch>
        </p:blipFill>
        <p:spPr>
          <a:xfrm>
            <a:off x="426515" y="1661881"/>
            <a:ext cx="11160881" cy="3312082"/>
          </a:xfrm>
          <a:prstGeom prst="rect">
            <a:avLst/>
          </a:prstGeom>
        </p:spPr>
      </p:pic>
      <p:sp>
        <p:nvSpPr>
          <p:cNvPr id="26" name="正方形/長方形 25">
            <a:extLst>
              <a:ext uri="{FF2B5EF4-FFF2-40B4-BE49-F238E27FC236}">
                <a16:creationId xmlns:a16="http://schemas.microsoft.com/office/drawing/2014/main" id="{89381F62-5A38-6821-F840-3D3B3DFD6891}"/>
              </a:ext>
            </a:extLst>
          </p:cNvPr>
          <p:cNvSpPr/>
          <p:nvPr/>
        </p:nvSpPr>
        <p:spPr>
          <a:xfrm>
            <a:off x="1499017" y="2055070"/>
            <a:ext cx="779488" cy="95795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B0C2C2FD-6507-A27F-B35A-7BD504E4FEAE}"/>
              </a:ext>
            </a:extLst>
          </p:cNvPr>
          <p:cNvSpPr/>
          <p:nvPr/>
        </p:nvSpPr>
        <p:spPr>
          <a:xfrm>
            <a:off x="1581463" y="2534046"/>
            <a:ext cx="627549" cy="20915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41E82A5-775F-BEE7-6251-F81A16EF4E37}"/>
              </a:ext>
            </a:extLst>
          </p:cNvPr>
          <p:cNvSpPr/>
          <p:nvPr/>
        </p:nvSpPr>
        <p:spPr>
          <a:xfrm>
            <a:off x="2601498" y="2616139"/>
            <a:ext cx="8873471" cy="37440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19" name="直線矢印コネクタ 18">
            <a:extLst>
              <a:ext uri="{FF2B5EF4-FFF2-40B4-BE49-F238E27FC236}">
                <a16:creationId xmlns:a16="http://schemas.microsoft.com/office/drawing/2014/main" id="{2C4D85EF-2BCB-DF76-947A-58CF64A05A4A}"/>
              </a:ext>
            </a:extLst>
          </p:cNvPr>
          <p:cNvCxnSpPr>
            <a:cxnSpLocks/>
            <a:stCxn id="14" idx="3"/>
            <a:endCxn id="16" idx="1"/>
          </p:cNvCxnSpPr>
          <p:nvPr/>
        </p:nvCxnSpPr>
        <p:spPr>
          <a:xfrm>
            <a:off x="2209012" y="2638623"/>
            <a:ext cx="392486" cy="1647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C71A-DACB-713A-CFC7-C3C3D3CC1001}"/>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B8B97428-711F-0EBE-E363-28F4F2898D03}"/>
              </a:ext>
            </a:extLst>
          </p:cNvPr>
          <p:cNvSpPr txBox="1"/>
          <p:nvPr/>
        </p:nvSpPr>
        <p:spPr>
          <a:xfrm>
            <a:off x="178642" y="824087"/>
            <a:ext cx="11014611"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スケジュール画面、配車一覧画面での表示設定やフィルタ状態をブラウザに保存可能となりました。</a:t>
            </a:r>
          </a:p>
        </p:txBody>
      </p:sp>
      <p:sp>
        <p:nvSpPr>
          <p:cNvPr id="35" name="テキスト ボックス 34">
            <a:extLst>
              <a:ext uri="{FF2B5EF4-FFF2-40B4-BE49-F238E27FC236}">
                <a16:creationId xmlns:a16="http://schemas.microsoft.com/office/drawing/2014/main" id="{39BB7546-B52D-95F7-002D-FAF3A31B032D}"/>
              </a:ext>
            </a:extLst>
          </p:cNvPr>
          <p:cNvSpPr txBox="1"/>
          <p:nvPr/>
        </p:nvSpPr>
        <p:spPr>
          <a:xfrm>
            <a:off x="2401544" y="201926"/>
            <a:ext cx="3826165"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各種設定内容の保存</a:t>
            </a:r>
          </a:p>
        </p:txBody>
      </p:sp>
      <p:pic>
        <p:nvPicPr>
          <p:cNvPr id="2" name="図 1">
            <a:extLst>
              <a:ext uri="{FF2B5EF4-FFF2-40B4-BE49-F238E27FC236}">
                <a16:creationId xmlns:a16="http://schemas.microsoft.com/office/drawing/2014/main" id="{11C26442-4CB7-8E38-4AB2-181822CFEB10}"/>
              </a:ext>
            </a:extLst>
          </p:cNvPr>
          <p:cNvPicPr>
            <a:picLocks noChangeAspect="1"/>
          </p:cNvPicPr>
          <p:nvPr/>
        </p:nvPicPr>
        <p:blipFill>
          <a:blip r:embed="rId3"/>
          <a:srcRect l="2535" t="13175" r="2677" b="5299"/>
          <a:stretch>
            <a:fillRect/>
          </a:stretch>
        </p:blipFill>
        <p:spPr>
          <a:xfrm>
            <a:off x="899406" y="1650999"/>
            <a:ext cx="10085882" cy="4879481"/>
          </a:xfrm>
          <a:prstGeom prst="rect">
            <a:avLst/>
          </a:prstGeom>
        </p:spPr>
      </p:pic>
      <p:sp>
        <p:nvSpPr>
          <p:cNvPr id="3" name="テキスト ボックス 2">
            <a:extLst>
              <a:ext uri="{FF2B5EF4-FFF2-40B4-BE49-F238E27FC236}">
                <a16:creationId xmlns:a16="http://schemas.microsoft.com/office/drawing/2014/main" id="{D83539AB-E8C4-CA00-3908-95D2716E2DB3}"/>
              </a:ext>
            </a:extLst>
          </p:cNvPr>
          <p:cNvSpPr txBox="1"/>
          <p:nvPr/>
        </p:nvSpPr>
        <p:spPr>
          <a:xfrm>
            <a:off x="237782" y="1237543"/>
            <a:ext cx="5203647"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＜スケジュール画面での保存項目＞</a:t>
            </a:r>
          </a:p>
        </p:txBody>
      </p:sp>
      <p:sp>
        <p:nvSpPr>
          <p:cNvPr id="16" name="正方形/長方形 15">
            <a:extLst>
              <a:ext uri="{FF2B5EF4-FFF2-40B4-BE49-F238E27FC236}">
                <a16:creationId xmlns:a16="http://schemas.microsoft.com/office/drawing/2014/main" id="{A3E97699-2192-AF2F-3180-EA2CB9323F17}"/>
              </a:ext>
            </a:extLst>
          </p:cNvPr>
          <p:cNvSpPr/>
          <p:nvPr/>
        </p:nvSpPr>
        <p:spPr>
          <a:xfrm>
            <a:off x="1237666" y="2405920"/>
            <a:ext cx="1546123" cy="412455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CE357B7-F631-9CC2-8568-85817047400D}"/>
              </a:ext>
            </a:extLst>
          </p:cNvPr>
          <p:cNvSpPr/>
          <p:nvPr/>
        </p:nvSpPr>
        <p:spPr>
          <a:xfrm>
            <a:off x="1971203" y="2019582"/>
            <a:ext cx="539646" cy="243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25DE1E1-0663-78D2-B67C-81D5059B5642}"/>
              </a:ext>
            </a:extLst>
          </p:cNvPr>
          <p:cNvSpPr/>
          <p:nvPr/>
        </p:nvSpPr>
        <p:spPr>
          <a:xfrm>
            <a:off x="4322338" y="2019582"/>
            <a:ext cx="1164058" cy="243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CB29BE4-2039-D75A-29A5-79D8EBD0D0E1}"/>
              </a:ext>
            </a:extLst>
          </p:cNvPr>
          <p:cNvSpPr/>
          <p:nvPr/>
        </p:nvSpPr>
        <p:spPr>
          <a:xfrm>
            <a:off x="2840632" y="2405920"/>
            <a:ext cx="8177955" cy="4168684"/>
          </a:xfrm>
          <a:prstGeom prst="rect">
            <a:avLst/>
          </a:prstGeom>
          <a:solidFill>
            <a:srgbClr val="B2B2B2">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43C5535-F845-381D-52E0-A12FA9E712E0}"/>
              </a:ext>
            </a:extLst>
          </p:cNvPr>
          <p:cNvSpPr txBox="1"/>
          <p:nvPr/>
        </p:nvSpPr>
        <p:spPr>
          <a:xfrm>
            <a:off x="1814935" y="1702023"/>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①</a:t>
            </a:r>
          </a:p>
        </p:txBody>
      </p:sp>
      <p:sp>
        <p:nvSpPr>
          <p:cNvPr id="9" name="テキスト ボックス 8">
            <a:extLst>
              <a:ext uri="{FF2B5EF4-FFF2-40B4-BE49-F238E27FC236}">
                <a16:creationId xmlns:a16="http://schemas.microsoft.com/office/drawing/2014/main" id="{4AB5CEBF-219D-5D03-4C55-1ADBFBB63BEC}"/>
              </a:ext>
            </a:extLst>
          </p:cNvPr>
          <p:cNvSpPr txBox="1"/>
          <p:nvPr/>
        </p:nvSpPr>
        <p:spPr>
          <a:xfrm>
            <a:off x="4210821" y="1694528"/>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②</a:t>
            </a:r>
          </a:p>
        </p:txBody>
      </p:sp>
      <p:sp>
        <p:nvSpPr>
          <p:cNvPr id="10" name="テキスト ボックス 9">
            <a:extLst>
              <a:ext uri="{FF2B5EF4-FFF2-40B4-BE49-F238E27FC236}">
                <a16:creationId xmlns:a16="http://schemas.microsoft.com/office/drawing/2014/main" id="{F811BBB6-C1B7-7B0B-A15C-48984FF763F3}"/>
              </a:ext>
            </a:extLst>
          </p:cNvPr>
          <p:cNvSpPr txBox="1"/>
          <p:nvPr/>
        </p:nvSpPr>
        <p:spPr>
          <a:xfrm>
            <a:off x="1105543" y="2089083"/>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③</a:t>
            </a:r>
          </a:p>
        </p:txBody>
      </p:sp>
      <p:sp>
        <p:nvSpPr>
          <p:cNvPr id="11" name="正方形/長方形 10">
            <a:extLst>
              <a:ext uri="{FF2B5EF4-FFF2-40B4-BE49-F238E27FC236}">
                <a16:creationId xmlns:a16="http://schemas.microsoft.com/office/drawing/2014/main" id="{C5206546-8168-4C51-8C79-59761281C256}"/>
              </a:ext>
            </a:extLst>
          </p:cNvPr>
          <p:cNvSpPr/>
          <p:nvPr/>
        </p:nvSpPr>
        <p:spPr>
          <a:xfrm>
            <a:off x="3145592" y="2759609"/>
            <a:ext cx="3667433" cy="327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BBA198B-8714-76D6-1742-C296E4C0E443}"/>
              </a:ext>
            </a:extLst>
          </p:cNvPr>
          <p:cNvSpPr txBox="1"/>
          <p:nvPr/>
        </p:nvSpPr>
        <p:spPr>
          <a:xfrm>
            <a:off x="3378199" y="2872167"/>
            <a:ext cx="3551410"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①表示期間設定</a:t>
            </a:r>
          </a:p>
        </p:txBody>
      </p:sp>
      <p:sp>
        <p:nvSpPr>
          <p:cNvPr id="20" name="テキスト ボックス 19">
            <a:extLst>
              <a:ext uri="{FF2B5EF4-FFF2-40B4-BE49-F238E27FC236}">
                <a16:creationId xmlns:a16="http://schemas.microsoft.com/office/drawing/2014/main" id="{F0283D29-E8A8-F1B9-05B3-6BF70BC07D40}"/>
              </a:ext>
            </a:extLst>
          </p:cNvPr>
          <p:cNvSpPr txBox="1"/>
          <p:nvPr/>
        </p:nvSpPr>
        <p:spPr>
          <a:xfrm>
            <a:off x="3378199" y="3214227"/>
            <a:ext cx="1715955"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②表示単位設定</a:t>
            </a:r>
          </a:p>
        </p:txBody>
      </p:sp>
      <p:sp>
        <p:nvSpPr>
          <p:cNvPr id="21" name="テキスト ボックス 20">
            <a:extLst>
              <a:ext uri="{FF2B5EF4-FFF2-40B4-BE49-F238E27FC236}">
                <a16:creationId xmlns:a16="http://schemas.microsoft.com/office/drawing/2014/main" id="{4B321BA5-E3E3-27B2-DA1D-ABFA488E23E1}"/>
              </a:ext>
            </a:extLst>
          </p:cNvPr>
          <p:cNvSpPr txBox="1"/>
          <p:nvPr/>
        </p:nvSpPr>
        <p:spPr>
          <a:xfrm>
            <a:off x="3378199" y="3583320"/>
            <a:ext cx="3434826" cy="230832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③フィルター設定</a:t>
            </a:r>
            <a:endParaRPr lang="en-US" altLang="ja-JP" sz="1600"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◆各フィルターの選択状態</a:t>
            </a:r>
            <a:endParaRPr lang="en-US" altLang="ja-JP" sz="1600"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・現場フィルター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・カードフィルター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・重機フィルター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・車両フィルター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・作業者フィルター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・アタッチメントフィルター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◆フィルターの折畳み／展開状態</a:t>
            </a:r>
          </a:p>
        </p:txBody>
      </p:sp>
      <p:cxnSp>
        <p:nvCxnSpPr>
          <p:cNvPr id="22" name="直線矢印コネクタ 21">
            <a:extLst>
              <a:ext uri="{FF2B5EF4-FFF2-40B4-BE49-F238E27FC236}">
                <a16:creationId xmlns:a16="http://schemas.microsoft.com/office/drawing/2014/main" id="{6B1117C3-C22A-8E0B-5980-4E9A0DF7EEB3}"/>
              </a:ext>
            </a:extLst>
          </p:cNvPr>
          <p:cNvCxnSpPr>
            <a:cxnSpLocks/>
            <a:endCxn id="4" idx="3"/>
          </p:cNvCxnSpPr>
          <p:nvPr/>
        </p:nvCxnSpPr>
        <p:spPr>
          <a:xfrm flipH="1" flipV="1">
            <a:off x="2510849" y="2141549"/>
            <a:ext cx="927310" cy="8399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8CC6BF3-7713-68A4-FEE2-9CD3C863E762}"/>
              </a:ext>
            </a:extLst>
          </p:cNvPr>
          <p:cNvCxnSpPr>
            <a:cxnSpLocks/>
          </p:cNvCxnSpPr>
          <p:nvPr/>
        </p:nvCxnSpPr>
        <p:spPr>
          <a:xfrm flipV="1">
            <a:off x="4894284" y="2263515"/>
            <a:ext cx="457200" cy="11289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505848A5-DDC5-8D30-91C2-A5C6B15C4F82}"/>
              </a:ext>
            </a:extLst>
          </p:cNvPr>
          <p:cNvCxnSpPr>
            <a:cxnSpLocks/>
          </p:cNvCxnSpPr>
          <p:nvPr/>
        </p:nvCxnSpPr>
        <p:spPr>
          <a:xfrm flipH="1" flipV="1">
            <a:off x="2069058" y="2533338"/>
            <a:ext cx="1309141" cy="12142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0E8D8AE-278E-DB27-9320-579AAE7DCF20}"/>
              </a:ext>
            </a:extLst>
          </p:cNvPr>
          <p:cNvSpPr txBox="1"/>
          <p:nvPr/>
        </p:nvSpPr>
        <p:spPr>
          <a:xfrm>
            <a:off x="9044449" y="864330"/>
            <a:ext cx="3027000" cy="523220"/>
          </a:xfrm>
          <a:prstGeom prst="rect">
            <a:avLst/>
          </a:prstGeom>
          <a:noFill/>
        </p:spPr>
        <p:txBody>
          <a:bodyPr wrap="square">
            <a:spAutoFit/>
          </a:bodyPr>
          <a:lstStyle/>
          <a:p>
            <a:pPr defTabSz="914400">
              <a:defRPr/>
            </a:pPr>
            <a:r>
              <a:rPr lang="en-US" altLang="ja-JP" sz="1400" dirty="0">
                <a:solidFill>
                  <a:srgbClr val="0000DA"/>
                </a:solidFill>
                <a:latin typeface="Meiryo UI" panose="020B0604030504040204" pitchFamily="50" charset="-128"/>
                <a:ea typeface="Meiryo UI" panose="020B0604030504040204" pitchFamily="50" charset="-128"/>
              </a:rPr>
              <a:t>※</a:t>
            </a:r>
            <a:r>
              <a:rPr lang="ja-JP" altLang="en-US" sz="1400" dirty="0">
                <a:solidFill>
                  <a:srgbClr val="0000DA"/>
                </a:solidFill>
                <a:latin typeface="Meiryo UI" panose="020B0604030504040204" pitchFamily="50" charset="-128"/>
                <a:ea typeface="Meiryo UI" panose="020B0604030504040204" pitchFamily="50" charset="-128"/>
              </a:rPr>
              <a:t>ブラウザ保存のため、</a:t>
            </a:r>
            <a:endParaRPr lang="en-US" altLang="ja-JP" sz="1400" dirty="0">
              <a:solidFill>
                <a:srgbClr val="0000DA"/>
              </a:solidFill>
              <a:latin typeface="Meiryo UI" panose="020B0604030504040204" pitchFamily="50" charset="-128"/>
              <a:ea typeface="Meiryo UI" panose="020B0604030504040204" pitchFamily="50" charset="-128"/>
            </a:endParaRPr>
          </a:p>
          <a:p>
            <a:pPr defTabSz="914400">
              <a:defRPr/>
            </a:pPr>
            <a:r>
              <a:rPr lang="ja-JP" altLang="en-US" sz="1400" dirty="0">
                <a:solidFill>
                  <a:srgbClr val="0000DA"/>
                </a:solidFill>
                <a:latin typeface="Meiryo UI" panose="020B0604030504040204" pitchFamily="50" charset="-128"/>
                <a:ea typeface="Meiryo UI" panose="020B0604030504040204" pitchFamily="50" charset="-128"/>
              </a:rPr>
              <a:t>　 異なる</a:t>
            </a:r>
            <a:r>
              <a:rPr lang="en-US" altLang="ja-JP" sz="1400" dirty="0">
                <a:solidFill>
                  <a:srgbClr val="0000DA"/>
                </a:solidFill>
                <a:latin typeface="Meiryo UI" panose="020B0604030504040204" pitchFamily="50" charset="-128"/>
                <a:ea typeface="Meiryo UI" panose="020B0604030504040204" pitchFamily="50" charset="-128"/>
              </a:rPr>
              <a:t>PC</a:t>
            </a:r>
            <a:r>
              <a:rPr lang="ja-JP" altLang="en-US" sz="1400" dirty="0">
                <a:solidFill>
                  <a:srgbClr val="0000DA"/>
                </a:solidFill>
                <a:latin typeface="Meiryo UI" panose="020B0604030504040204" pitchFamily="50" charset="-128"/>
                <a:ea typeface="Meiryo UI" panose="020B0604030504040204" pitchFamily="50" charset="-128"/>
              </a:rPr>
              <a:t>では設定は復元されません</a:t>
            </a:r>
          </a:p>
        </p:txBody>
      </p:sp>
    </p:spTree>
    <p:extLst>
      <p:ext uri="{BB962C8B-B14F-4D97-AF65-F5344CB8AC3E}">
        <p14:creationId xmlns:p14="http://schemas.microsoft.com/office/powerpoint/2010/main" val="282864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6B686-25D5-94D2-B09F-774DB0C91319}"/>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36F45C8-ABD4-E8FD-946B-4AF63D51F7A4}"/>
              </a:ext>
            </a:extLst>
          </p:cNvPr>
          <p:cNvSpPr txBox="1"/>
          <p:nvPr/>
        </p:nvSpPr>
        <p:spPr>
          <a:xfrm>
            <a:off x="178642" y="824087"/>
            <a:ext cx="11014611"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スケジュール画面、配車一覧画面での表示設定やフィルタ状態をブラウザに保存可能となりました。</a:t>
            </a:r>
          </a:p>
        </p:txBody>
      </p:sp>
      <p:sp>
        <p:nvSpPr>
          <p:cNvPr id="35" name="テキスト ボックス 34">
            <a:extLst>
              <a:ext uri="{FF2B5EF4-FFF2-40B4-BE49-F238E27FC236}">
                <a16:creationId xmlns:a16="http://schemas.microsoft.com/office/drawing/2014/main" id="{D228ACEB-EB27-91C3-7535-97DA49F3098F}"/>
              </a:ext>
            </a:extLst>
          </p:cNvPr>
          <p:cNvSpPr txBox="1"/>
          <p:nvPr/>
        </p:nvSpPr>
        <p:spPr>
          <a:xfrm>
            <a:off x="2401544" y="201926"/>
            <a:ext cx="3826165"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各種設定内容の保存</a:t>
            </a:r>
          </a:p>
        </p:txBody>
      </p:sp>
      <p:pic>
        <p:nvPicPr>
          <p:cNvPr id="6" name="図 5">
            <a:extLst>
              <a:ext uri="{FF2B5EF4-FFF2-40B4-BE49-F238E27FC236}">
                <a16:creationId xmlns:a16="http://schemas.microsoft.com/office/drawing/2014/main" id="{BA2FEF54-155C-132A-4B42-3E4DF0284C4B}"/>
              </a:ext>
            </a:extLst>
          </p:cNvPr>
          <p:cNvPicPr>
            <a:picLocks noChangeAspect="1"/>
          </p:cNvPicPr>
          <p:nvPr/>
        </p:nvPicPr>
        <p:blipFill>
          <a:blip r:embed="rId3"/>
          <a:srcRect l="403" t="13226" r="492" b="5076"/>
          <a:stretch>
            <a:fillRect/>
          </a:stretch>
        </p:blipFill>
        <p:spPr>
          <a:xfrm>
            <a:off x="910045" y="1598534"/>
            <a:ext cx="10097727" cy="4923605"/>
          </a:xfrm>
          <a:prstGeom prst="rect">
            <a:avLst/>
          </a:prstGeom>
        </p:spPr>
      </p:pic>
      <p:sp>
        <p:nvSpPr>
          <p:cNvPr id="7" name="正方形/長方形 6">
            <a:extLst>
              <a:ext uri="{FF2B5EF4-FFF2-40B4-BE49-F238E27FC236}">
                <a16:creationId xmlns:a16="http://schemas.microsoft.com/office/drawing/2014/main" id="{2785AAED-A97C-3E7D-C05C-2AB77324C6BD}"/>
              </a:ext>
            </a:extLst>
          </p:cNvPr>
          <p:cNvSpPr/>
          <p:nvPr/>
        </p:nvSpPr>
        <p:spPr>
          <a:xfrm>
            <a:off x="2848128" y="2317421"/>
            <a:ext cx="6513226" cy="4270732"/>
          </a:xfrm>
          <a:prstGeom prst="rect">
            <a:avLst/>
          </a:prstGeom>
          <a:solidFill>
            <a:srgbClr val="B2B2B2">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E26F43B-10CE-90AA-F5AC-EF492CC2E3EC}"/>
              </a:ext>
            </a:extLst>
          </p:cNvPr>
          <p:cNvSpPr txBox="1"/>
          <p:nvPr/>
        </p:nvSpPr>
        <p:spPr>
          <a:xfrm>
            <a:off x="237782" y="1200068"/>
            <a:ext cx="5203647" cy="369332"/>
          </a:xfrm>
          <a:prstGeom prst="rect">
            <a:avLst/>
          </a:prstGeom>
          <a:noFill/>
        </p:spPr>
        <p:txBody>
          <a:bodyPr wrap="square">
            <a:spAutoFit/>
          </a:bodyPr>
          <a:lstStyle/>
          <a:p>
            <a:pPr lvl="0" defTabSz="914400">
              <a:defRPr/>
            </a:pPr>
            <a:r>
              <a:rPr lang="ja-JP" altLang="en-US" dirty="0">
                <a:solidFill>
                  <a:srgbClr val="0000DA"/>
                </a:solidFill>
                <a:latin typeface="Meiryo UI" panose="020B0604030504040204" pitchFamily="34" charset="-128"/>
                <a:ea typeface="Meiryo UI" panose="020B0604030504040204" pitchFamily="34" charset="-128"/>
              </a:rPr>
              <a:t>＜配車一覧画面での保存項目＞</a:t>
            </a:r>
          </a:p>
        </p:txBody>
      </p:sp>
      <p:sp>
        <p:nvSpPr>
          <p:cNvPr id="16" name="正方形/長方形 15">
            <a:extLst>
              <a:ext uri="{FF2B5EF4-FFF2-40B4-BE49-F238E27FC236}">
                <a16:creationId xmlns:a16="http://schemas.microsoft.com/office/drawing/2014/main" id="{CA9A614E-E7B2-3C85-0D5E-DBEC739E4BC7}"/>
              </a:ext>
            </a:extLst>
          </p:cNvPr>
          <p:cNvSpPr/>
          <p:nvPr/>
        </p:nvSpPr>
        <p:spPr>
          <a:xfrm>
            <a:off x="1252656" y="2353455"/>
            <a:ext cx="1546123" cy="421970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B878EA35-A66F-CAB5-8B29-689CC1FC2BC8}"/>
              </a:ext>
            </a:extLst>
          </p:cNvPr>
          <p:cNvSpPr/>
          <p:nvPr/>
        </p:nvSpPr>
        <p:spPr>
          <a:xfrm>
            <a:off x="1941222" y="1974612"/>
            <a:ext cx="607102" cy="243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D70F4FC-30D1-82E2-8BDB-C79B59B07B94}"/>
              </a:ext>
            </a:extLst>
          </p:cNvPr>
          <p:cNvSpPr/>
          <p:nvPr/>
        </p:nvSpPr>
        <p:spPr>
          <a:xfrm>
            <a:off x="2658433" y="1967117"/>
            <a:ext cx="1164058" cy="243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ACA1F91-F698-A56E-A1F3-11A94D27994B}"/>
              </a:ext>
            </a:extLst>
          </p:cNvPr>
          <p:cNvSpPr txBox="1"/>
          <p:nvPr/>
        </p:nvSpPr>
        <p:spPr>
          <a:xfrm>
            <a:off x="1844915" y="1649558"/>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①</a:t>
            </a:r>
          </a:p>
        </p:txBody>
      </p:sp>
      <p:sp>
        <p:nvSpPr>
          <p:cNvPr id="9" name="テキスト ボックス 8">
            <a:extLst>
              <a:ext uri="{FF2B5EF4-FFF2-40B4-BE49-F238E27FC236}">
                <a16:creationId xmlns:a16="http://schemas.microsoft.com/office/drawing/2014/main" id="{115D85D2-DF51-BE84-0E64-49CEC6857B74}"/>
              </a:ext>
            </a:extLst>
          </p:cNvPr>
          <p:cNvSpPr txBox="1"/>
          <p:nvPr/>
        </p:nvSpPr>
        <p:spPr>
          <a:xfrm>
            <a:off x="2554406" y="1642063"/>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②</a:t>
            </a:r>
          </a:p>
        </p:txBody>
      </p:sp>
      <p:sp>
        <p:nvSpPr>
          <p:cNvPr id="10" name="テキスト ボックス 9">
            <a:extLst>
              <a:ext uri="{FF2B5EF4-FFF2-40B4-BE49-F238E27FC236}">
                <a16:creationId xmlns:a16="http://schemas.microsoft.com/office/drawing/2014/main" id="{5DB0243B-4D18-49EF-B52B-5D98E7E99829}"/>
              </a:ext>
            </a:extLst>
          </p:cNvPr>
          <p:cNvSpPr txBox="1"/>
          <p:nvPr/>
        </p:nvSpPr>
        <p:spPr>
          <a:xfrm>
            <a:off x="1135523" y="2036618"/>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③</a:t>
            </a:r>
          </a:p>
        </p:txBody>
      </p:sp>
      <p:sp>
        <p:nvSpPr>
          <p:cNvPr id="11" name="正方形/長方形 10">
            <a:extLst>
              <a:ext uri="{FF2B5EF4-FFF2-40B4-BE49-F238E27FC236}">
                <a16:creationId xmlns:a16="http://schemas.microsoft.com/office/drawing/2014/main" id="{2357B0C7-0D8A-7973-D254-E75C113722A2}"/>
              </a:ext>
            </a:extLst>
          </p:cNvPr>
          <p:cNvSpPr/>
          <p:nvPr/>
        </p:nvSpPr>
        <p:spPr>
          <a:xfrm>
            <a:off x="3063147" y="2707144"/>
            <a:ext cx="6088345" cy="327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3B314679-9B68-0C33-3A99-69E88990B17E}"/>
              </a:ext>
            </a:extLst>
          </p:cNvPr>
          <p:cNvSpPr txBox="1"/>
          <p:nvPr/>
        </p:nvSpPr>
        <p:spPr>
          <a:xfrm>
            <a:off x="3295754" y="2819702"/>
            <a:ext cx="2273089"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①カード表示形式設定</a:t>
            </a:r>
          </a:p>
        </p:txBody>
      </p:sp>
      <p:sp>
        <p:nvSpPr>
          <p:cNvPr id="20" name="テキスト ボックス 19">
            <a:extLst>
              <a:ext uri="{FF2B5EF4-FFF2-40B4-BE49-F238E27FC236}">
                <a16:creationId xmlns:a16="http://schemas.microsoft.com/office/drawing/2014/main" id="{C9A53B0C-7351-125C-2E63-7C8C818109E0}"/>
              </a:ext>
            </a:extLst>
          </p:cNvPr>
          <p:cNvSpPr txBox="1"/>
          <p:nvPr/>
        </p:nvSpPr>
        <p:spPr>
          <a:xfrm>
            <a:off x="3295754" y="3161762"/>
            <a:ext cx="1715955"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②表示モード設定</a:t>
            </a:r>
          </a:p>
        </p:txBody>
      </p:sp>
      <p:sp>
        <p:nvSpPr>
          <p:cNvPr id="21" name="テキスト ボックス 20">
            <a:extLst>
              <a:ext uri="{FF2B5EF4-FFF2-40B4-BE49-F238E27FC236}">
                <a16:creationId xmlns:a16="http://schemas.microsoft.com/office/drawing/2014/main" id="{D89E4B62-0C68-B376-4AD1-F039A2F4642A}"/>
              </a:ext>
            </a:extLst>
          </p:cNvPr>
          <p:cNvSpPr txBox="1"/>
          <p:nvPr/>
        </p:nvSpPr>
        <p:spPr>
          <a:xfrm>
            <a:off x="3295754" y="3530855"/>
            <a:ext cx="3434826" cy="230832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③フィルター設定</a:t>
            </a:r>
            <a:endParaRPr lang="en-US" altLang="ja-JP" sz="1600"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◆各フィルターの選択状態</a:t>
            </a:r>
            <a:endParaRPr lang="en-US" altLang="ja-JP" sz="1600"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・現場フィルター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・カードフィルター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・重機フィルター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・車両フィルター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・作業者フィルター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・アタッチメントフィルター</a:t>
            </a:r>
          </a:p>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　◆フィルターの折畳み／展開状態</a:t>
            </a:r>
          </a:p>
        </p:txBody>
      </p:sp>
      <p:cxnSp>
        <p:nvCxnSpPr>
          <p:cNvPr id="25" name="直線矢印コネクタ 24">
            <a:extLst>
              <a:ext uri="{FF2B5EF4-FFF2-40B4-BE49-F238E27FC236}">
                <a16:creationId xmlns:a16="http://schemas.microsoft.com/office/drawing/2014/main" id="{6871B5C4-0642-DA28-DB50-1E3B29C28F83}"/>
              </a:ext>
            </a:extLst>
          </p:cNvPr>
          <p:cNvCxnSpPr>
            <a:cxnSpLocks/>
            <a:stCxn id="18" idx="1"/>
            <a:endCxn id="4" idx="2"/>
          </p:cNvCxnSpPr>
          <p:nvPr/>
        </p:nvCxnSpPr>
        <p:spPr>
          <a:xfrm flipH="1" flipV="1">
            <a:off x="2244773" y="2218545"/>
            <a:ext cx="1050981" cy="7704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26D11C7-9215-6881-71EA-1080C97DD425}"/>
              </a:ext>
            </a:extLst>
          </p:cNvPr>
          <p:cNvCxnSpPr>
            <a:cxnSpLocks/>
          </p:cNvCxnSpPr>
          <p:nvPr/>
        </p:nvCxnSpPr>
        <p:spPr>
          <a:xfrm flipH="1" flipV="1">
            <a:off x="1941222" y="2503357"/>
            <a:ext cx="1354532" cy="11445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444B46F9-27E9-3038-3B2B-09D594FD0341}"/>
              </a:ext>
            </a:extLst>
          </p:cNvPr>
          <p:cNvCxnSpPr>
            <a:cxnSpLocks/>
            <a:stCxn id="20" idx="1"/>
          </p:cNvCxnSpPr>
          <p:nvPr/>
        </p:nvCxnSpPr>
        <p:spPr>
          <a:xfrm flipH="1" flipV="1">
            <a:off x="2913216" y="2211050"/>
            <a:ext cx="382538" cy="11199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8D20D19D-11AD-D2B7-DBF0-83972EACC677}"/>
              </a:ext>
            </a:extLst>
          </p:cNvPr>
          <p:cNvSpPr txBox="1"/>
          <p:nvPr/>
        </p:nvSpPr>
        <p:spPr>
          <a:xfrm>
            <a:off x="6565068" y="2796579"/>
            <a:ext cx="2273089"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④パネルの開閉状態</a:t>
            </a:r>
          </a:p>
        </p:txBody>
      </p:sp>
      <p:sp>
        <p:nvSpPr>
          <p:cNvPr id="29" name="テキスト ボックス 28">
            <a:extLst>
              <a:ext uri="{FF2B5EF4-FFF2-40B4-BE49-F238E27FC236}">
                <a16:creationId xmlns:a16="http://schemas.microsoft.com/office/drawing/2014/main" id="{391B8EFA-0E22-C5C8-7F58-57DB113F9B86}"/>
              </a:ext>
            </a:extLst>
          </p:cNvPr>
          <p:cNvSpPr txBox="1"/>
          <p:nvPr/>
        </p:nvSpPr>
        <p:spPr>
          <a:xfrm>
            <a:off x="6565067" y="3264984"/>
            <a:ext cx="2273089" cy="338554"/>
          </a:xfrm>
          <a:prstGeom prst="rect">
            <a:avLst/>
          </a:prstGeom>
          <a:noFill/>
        </p:spPr>
        <p:txBody>
          <a:bodyPr wrap="square">
            <a:spAutoFit/>
          </a:bodyPr>
          <a:lstStyle/>
          <a:p>
            <a:pPr lvl="0" defTabSz="914400">
              <a:defRPr/>
            </a:pPr>
            <a:r>
              <a:rPr lang="ja-JP" altLang="en-US" sz="1600" dirty="0">
                <a:solidFill>
                  <a:srgbClr val="0000DA"/>
                </a:solidFill>
                <a:latin typeface="Meiryo UI" panose="020B0604030504040204" pitchFamily="34" charset="-128"/>
                <a:ea typeface="Meiryo UI" panose="020B0604030504040204" pitchFamily="34" charset="-128"/>
              </a:rPr>
              <a:t>⑤アセットのフィルター設定</a:t>
            </a:r>
          </a:p>
        </p:txBody>
      </p:sp>
      <p:sp>
        <p:nvSpPr>
          <p:cNvPr id="34" name="正方形/長方形 33">
            <a:extLst>
              <a:ext uri="{FF2B5EF4-FFF2-40B4-BE49-F238E27FC236}">
                <a16:creationId xmlns:a16="http://schemas.microsoft.com/office/drawing/2014/main" id="{C17D0B89-354F-F772-511D-596FB378BF00}"/>
              </a:ext>
            </a:extLst>
          </p:cNvPr>
          <p:cNvSpPr/>
          <p:nvPr/>
        </p:nvSpPr>
        <p:spPr>
          <a:xfrm>
            <a:off x="10732953" y="1974613"/>
            <a:ext cx="283004" cy="23643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D0E7D507-5CEE-3C46-5FF5-16409A875428}"/>
              </a:ext>
            </a:extLst>
          </p:cNvPr>
          <p:cNvSpPr txBox="1"/>
          <p:nvPr/>
        </p:nvSpPr>
        <p:spPr>
          <a:xfrm>
            <a:off x="10401616" y="1692672"/>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④</a:t>
            </a:r>
          </a:p>
        </p:txBody>
      </p:sp>
      <p:sp>
        <p:nvSpPr>
          <p:cNvPr id="37" name="正方形/長方形 36">
            <a:extLst>
              <a:ext uri="{FF2B5EF4-FFF2-40B4-BE49-F238E27FC236}">
                <a16:creationId xmlns:a16="http://schemas.microsoft.com/office/drawing/2014/main" id="{1B6B18DB-7F52-A9DD-841F-FEB6B3CFDE90}"/>
              </a:ext>
            </a:extLst>
          </p:cNvPr>
          <p:cNvSpPr/>
          <p:nvPr/>
        </p:nvSpPr>
        <p:spPr>
          <a:xfrm>
            <a:off x="10269750" y="2883705"/>
            <a:ext cx="708041" cy="23643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288FF96-505C-303A-50C6-D44F9C061C9A}"/>
              </a:ext>
            </a:extLst>
          </p:cNvPr>
          <p:cNvSpPr txBox="1"/>
          <p:nvPr/>
        </p:nvSpPr>
        <p:spPr>
          <a:xfrm>
            <a:off x="10059888" y="2559343"/>
            <a:ext cx="440807" cy="369332"/>
          </a:xfrm>
          <a:prstGeom prst="rect">
            <a:avLst/>
          </a:prstGeom>
          <a:noFill/>
        </p:spPr>
        <p:txBody>
          <a:bodyPr wrap="square">
            <a:spAutoFit/>
          </a:bodyPr>
          <a:lstStyle/>
          <a:p>
            <a:pPr lvl="0" defTabSz="914400">
              <a:defRPr/>
            </a:pPr>
            <a:r>
              <a:rPr lang="ja-JP" altLang="en-US" dirty="0">
                <a:solidFill>
                  <a:srgbClr val="FF0000"/>
                </a:solidFill>
                <a:latin typeface="Meiryo UI" panose="020B0604030504040204" pitchFamily="34" charset="-128"/>
                <a:ea typeface="Meiryo UI" panose="020B0604030504040204" pitchFamily="34" charset="-128"/>
              </a:rPr>
              <a:t>⑤</a:t>
            </a:r>
          </a:p>
        </p:txBody>
      </p:sp>
      <p:cxnSp>
        <p:nvCxnSpPr>
          <p:cNvPr id="39" name="直線矢印コネクタ 38">
            <a:extLst>
              <a:ext uri="{FF2B5EF4-FFF2-40B4-BE49-F238E27FC236}">
                <a16:creationId xmlns:a16="http://schemas.microsoft.com/office/drawing/2014/main" id="{D1138D84-9085-7D62-12E8-96F129850E58}"/>
              </a:ext>
            </a:extLst>
          </p:cNvPr>
          <p:cNvCxnSpPr>
            <a:cxnSpLocks/>
          </p:cNvCxnSpPr>
          <p:nvPr/>
        </p:nvCxnSpPr>
        <p:spPr>
          <a:xfrm flipV="1">
            <a:off x="8486792" y="2068781"/>
            <a:ext cx="2223765" cy="8598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6D94E2E-D95E-A251-6806-FBB850AAFE38}"/>
              </a:ext>
            </a:extLst>
          </p:cNvPr>
          <p:cNvCxnSpPr>
            <a:cxnSpLocks/>
            <a:stCxn id="29" idx="3"/>
          </p:cNvCxnSpPr>
          <p:nvPr/>
        </p:nvCxnSpPr>
        <p:spPr>
          <a:xfrm flipV="1">
            <a:off x="8838156" y="2944477"/>
            <a:ext cx="1457912" cy="4897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82A074D6-D870-CE84-2C11-97ACFD36334B}"/>
              </a:ext>
            </a:extLst>
          </p:cNvPr>
          <p:cNvSpPr txBox="1"/>
          <p:nvPr/>
        </p:nvSpPr>
        <p:spPr>
          <a:xfrm>
            <a:off x="9044449" y="864330"/>
            <a:ext cx="3027000" cy="523220"/>
          </a:xfrm>
          <a:prstGeom prst="rect">
            <a:avLst/>
          </a:prstGeom>
          <a:noFill/>
        </p:spPr>
        <p:txBody>
          <a:bodyPr wrap="square">
            <a:spAutoFit/>
          </a:bodyPr>
          <a:lstStyle/>
          <a:p>
            <a:pPr defTabSz="914400">
              <a:defRPr/>
            </a:pPr>
            <a:r>
              <a:rPr lang="en-US" altLang="ja-JP" sz="1400" dirty="0">
                <a:solidFill>
                  <a:srgbClr val="0000DA"/>
                </a:solidFill>
                <a:latin typeface="Meiryo UI" panose="020B0604030504040204" pitchFamily="50" charset="-128"/>
                <a:ea typeface="Meiryo UI" panose="020B0604030504040204" pitchFamily="50" charset="-128"/>
              </a:rPr>
              <a:t>※</a:t>
            </a:r>
            <a:r>
              <a:rPr lang="ja-JP" altLang="en-US" sz="1400" dirty="0">
                <a:solidFill>
                  <a:srgbClr val="0000DA"/>
                </a:solidFill>
                <a:latin typeface="Meiryo UI" panose="020B0604030504040204" pitchFamily="50" charset="-128"/>
                <a:ea typeface="Meiryo UI" panose="020B0604030504040204" pitchFamily="50" charset="-128"/>
              </a:rPr>
              <a:t>ブラウザ保存のため、</a:t>
            </a:r>
            <a:endParaRPr lang="en-US" altLang="ja-JP" sz="1400" dirty="0">
              <a:solidFill>
                <a:srgbClr val="0000DA"/>
              </a:solidFill>
              <a:latin typeface="Meiryo UI" panose="020B0604030504040204" pitchFamily="50" charset="-128"/>
              <a:ea typeface="Meiryo UI" panose="020B0604030504040204" pitchFamily="50" charset="-128"/>
            </a:endParaRPr>
          </a:p>
          <a:p>
            <a:pPr defTabSz="914400">
              <a:defRPr/>
            </a:pPr>
            <a:r>
              <a:rPr lang="ja-JP" altLang="en-US" sz="1400" dirty="0">
                <a:solidFill>
                  <a:srgbClr val="0000DA"/>
                </a:solidFill>
                <a:latin typeface="Meiryo UI" panose="020B0604030504040204" pitchFamily="50" charset="-128"/>
                <a:ea typeface="Meiryo UI" panose="020B0604030504040204" pitchFamily="50" charset="-128"/>
              </a:rPr>
              <a:t>　 異なる</a:t>
            </a:r>
            <a:r>
              <a:rPr lang="en-US" altLang="ja-JP" sz="1400" dirty="0">
                <a:solidFill>
                  <a:srgbClr val="0000DA"/>
                </a:solidFill>
                <a:latin typeface="Meiryo UI" panose="020B0604030504040204" pitchFamily="50" charset="-128"/>
                <a:ea typeface="Meiryo UI" panose="020B0604030504040204" pitchFamily="50" charset="-128"/>
              </a:rPr>
              <a:t>PC</a:t>
            </a:r>
            <a:r>
              <a:rPr lang="ja-JP" altLang="en-US" sz="1400" dirty="0">
                <a:solidFill>
                  <a:srgbClr val="0000DA"/>
                </a:solidFill>
                <a:latin typeface="Meiryo UI" panose="020B0604030504040204" pitchFamily="50" charset="-128"/>
                <a:ea typeface="Meiryo UI" panose="020B0604030504040204" pitchFamily="50" charset="-128"/>
              </a:rPr>
              <a:t>では設定は復元されません</a:t>
            </a:r>
          </a:p>
        </p:txBody>
      </p:sp>
    </p:spTree>
    <p:extLst>
      <p:ext uri="{BB962C8B-B14F-4D97-AF65-F5344CB8AC3E}">
        <p14:creationId xmlns:p14="http://schemas.microsoft.com/office/powerpoint/2010/main" val="229528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74F4C15-A8CA-3F81-7899-A473FA96AF54}"/>
              </a:ext>
            </a:extLst>
          </p:cNvPr>
          <p:cNvSpPr txBox="1"/>
          <p:nvPr/>
        </p:nvSpPr>
        <p:spPr>
          <a:xfrm>
            <a:off x="2539739" y="212398"/>
            <a:ext cx="6099858" cy="461665"/>
          </a:xfrm>
          <a:prstGeom prst="rect">
            <a:avLst/>
          </a:prstGeom>
          <a:noFill/>
        </p:spPr>
        <p:txBody>
          <a:bodyPr wrap="square">
            <a:spAutoFit/>
          </a:bodyPr>
          <a:lstStyle/>
          <a:p>
            <a:r>
              <a:rPr lang="en-US" altLang="ja-JP" sz="2400" dirty="0">
                <a:solidFill>
                  <a:srgbClr val="0000DA"/>
                </a:solidFill>
              </a:rPr>
              <a:t>SC Mobile </a:t>
            </a:r>
            <a:r>
              <a:rPr lang="ja-JP" altLang="en-US" sz="2400">
                <a:solidFill>
                  <a:srgbClr val="0000DA"/>
                </a:solidFill>
              </a:rPr>
              <a:t>実績ダウンロード機能</a:t>
            </a:r>
          </a:p>
        </p:txBody>
      </p:sp>
      <p:sp>
        <p:nvSpPr>
          <p:cNvPr id="2" name="テキスト ボックス 1">
            <a:extLst>
              <a:ext uri="{FF2B5EF4-FFF2-40B4-BE49-F238E27FC236}">
                <a16:creationId xmlns:a16="http://schemas.microsoft.com/office/drawing/2014/main" id="{8A229F0A-B8A0-D5E0-BE0B-BA39AC951607}"/>
              </a:ext>
            </a:extLst>
          </p:cNvPr>
          <p:cNvSpPr txBox="1"/>
          <p:nvPr/>
        </p:nvSpPr>
        <p:spPr>
          <a:xfrm>
            <a:off x="733314" y="1041559"/>
            <a:ext cx="9712711" cy="369332"/>
          </a:xfrm>
          <a:prstGeom prst="rect">
            <a:avLst/>
          </a:prstGeom>
          <a:noFill/>
        </p:spPr>
        <p:txBody>
          <a:bodyPr wrap="square">
            <a:spAutoFit/>
          </a:bodyPr>
          <a:lstStyle/>
          <a:p>
            <a:r>
              <a:rPr lang="en" altLang="ja-JP" dirty="0">
                <a:solidFill>
                  <a:srgbClr val="0000DA"/>
                </a:solidFill>
              </a:rPr>
              <a:t>SC Mobile</a:t>
            </a:r>
            <a:r>
              <a:rPr lang="ja-JP" altLang="en-US">
                <a:solidFill>
                  <a:srgbClr val="0000DA"/>
                </a:solidFill>
              </a:rPr>
              <a:t>で入力した</a:t>
            </a:r>
            <a:r>
              <a:rPr lang="ja-JP" altLang="en-US" b="1">
                <a:solidFill>
                  <a:srgbClr val="0000DA"/>
                </a:solidFill>
              </a:rPr>
              <a:t>日報データを</a:t>
            </a:r>
            <a:r>
              <a:rPr lang="en" altLang="ja-JP" b="1" dirty="0">
                <a:solidFill>
                  <a:srgbClr val="0000DA"/>
                </a:solidFill>
              </a:rPr>
              <a:t>Excel</a:t>
            </a:r>
            <a:r>
              <a:rPr lang="ja-JP" altLang="en-US" b="1">
                <a:solidFill>
                  <a:srgbClr val="0000DA"/>
                </a:solidFill>
              </a:rPr>
              <a:t>形式でダウンロードできるようになりました。</a:t>
            </a:r>
            <a:endParaRPr lang="ja-JP" altLang="en-US">
              <a:solidFill>
                <a:srgbClr val="0000DA"/>
              </a:solidFill>
            </a:endParaRPr>
          </a:p>
        </p:txBody>
      </p:sp>
      <p:pic>
        <p:nvPicPr>
          <p:cNvPr id="4" name="図 3"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262354F9-9975-9C01-C6C3-F590498F1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643" y="4863053"/>
            <a:ext cx="5208106" cy="1612682"/>
          </a:xfrm>
          <a:prstGeom prst="rect">
            <a:avLst/>
          </a:prstGeom>
          <a:ln>
            <a:noFill/>
          </a:ln>
          <a:effectLst>
            <a:outerShdw blurRad="292100" dist="139700" dir="2700000" algn="tl" rotWithShape="0">
              <a:srgbClr val="333333">
                <a:alpha val="65000"/>
              </a:srgbClr>
            </a:outerShdw>
          </a:effectLst>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98C6DC9C-3398-915F-6765-936024A6E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03" y="1700130"/>
            <a:ext cx="5149503" cy="3150683"/>
          </a:xfrm>
          <a:prstGeom prst="rect">
            <a:avLst/>
          </a:prstGeom>
          <a:ln>
            <a:noFill/>
          </a:ln>
          <a:effectLst>
            <a:outerShdw blurRad="292100" dist="139700" dir="2700000" algn="tl" rotWithShape="0">
              <a:srgbClr val="333333">
                <a:alpha val="65000"/>
              </a:srgbClr>
            </a:outerShdw>
          </a:effectLst>
        </p:spPr>
      </p:pic>
      <p:sp>
        <p:nvSpPr>
          <p:cNvPr id="8" name="正方形/長方形 7">
            <a:extLst>
              <a:ext uri="{FF2B5EF4-FFF2-40B4-BE49-F238E27FC236}">
                <a16:creationId xmlns:a16="http://schemas.microsoft.com/office/drawing/2014/main" id="{0E8EC574-E242-642A-0971-DD49241DAC45}"/>
              </a:ext>
            </a:extLst>
          </p:cNvPr>
          <p:cNvSpPr/>
          <p:nvPr/>
        </p:nvSpPr>
        <p:spPr>
          <a:xfrm>
            <a:off x="3729083" y="3019703"/>
            <a:ext cx="1889597" cy="2345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AB4FE64-4770-BB21-5019-A37585CD417E}"/>
              </a:ext>
            </a:extLst>
          </p:cNvPr>
          <p:cNvSpPr txBox="1"/>
          <p:nvPr/>
        </p:nvSpPr>
        <p:spPr>
          <a:xfrm>
            <a:off x="723373" y="5895810"/>
            <a:ext cx="9712711" cy="646331"/>
          </a:xfrm>
          <a:prstGeom prst="rect">
            <a:avLst/>
          </a:prstGeom>
          <a:noFill/>
        </p:spPr>
        <p:txBody>
          <a:bodyPr wrap="square">
            <a:spAutoFit/>
          </a:bodyPr>
          <a:lstStyle/>
          <a:p>
            <a:r>
              <a:rPr lang="ja-JP" altLang="en-US">
                <a:solidFill>
                  <a:srgbClr val="0000DA"/>
                </a:solidFill>
              </a:rPr>
              <a:t>日報機能は現在ベータ版です</a:t>
            </a:r>
            <a:endParaRPr lang="en-US" altLang="ja-JP" dirty="0">
              <a:solidFill>
                <a:srgbClr val="0000DA"/>
              </a:solidFill>
            </a:endParaRPr>
          </a:p>
          <a:p>
            <a:r>
              <a:rPr lang="ja-JP" altLang="en-US">
                <a:solidFill>
                  <a:srgbClr val="0000DA"/>
                </a:solidFill>
              </a:rPr>
              <a:t>（将来的に有償化される可能性があります）</a:t>
            </a:r>
            <a:endParaRPr lang="en-US" altLang="ja-JP" dirty="0">
              <a:solidFill>
                <a:srgbClr val="0000DA"/>
              </a:solidFill>
            </a:endParaRPr>
          </a:p>
        </p:txBody>
      </p:sp>
      <p:sp>
        <p:nvSpPr>
          <p:cNvPr id="15" name="テキスト ボックス 14">
            <a:extLst>
              <a:ext uri="{FF2B5EF4-FFF2-40B4-BE49-F238E27FC236}">
                <a16:creationId xmlns:a16="http://schemas.microsoft.com/office/drawing/2014/main" id="{65FDD79F-0E17-F941-231F-FD96BE0383BB}"/>
              </a:ext>
            </a:extLst>
          </p:cNvPr>
          <p:cNvSpPr txBox="1"/>
          <p:nvPr/>
        </p:nvSpPr>
        <p:spPr>
          <a:xfrm>
            <a:off x="733313" y="5517931"/>
            <a:ext cx="9712711" cy="369332"/>
          </a:xfrm>
          <a:prstGeom prst="rect">
            <a:avLst/>
          </a:prstGeom>
          <a:noFill/>
        </p:spPr>
        <p:txBody>
          <a:bodyPr wrap="square">
            <a:spAutoFit/>
          </a:bodyPr>
          <a:lstStyle/>
          <a:p>
            <a:r>
              <a:rPr lang="en" altLang="ja-JP" dirty="0">
                <a:solidFill>
                  <a:srgbClr val="0000DA"/>
                </a:solidFill>
              </a:rPr>
              <a:t>Whiteboard</a:t>
            </a:r>
            <a:r>
              <a:rPr lang="ja-JP" altLang="en-US">
                <a:solidFill>
                  <a:srgbClr val="0000DA"/>
                </a:solidFill>
              </a:rPr>
              <a:t>の機械稼働時間とは連携していません</a:t>
            </a:r>
            <a:endParaRPr lang="en-US" altLang="ja-JP" dirty="0">
              <a:solidFill>
                <a:srgbClr val="0000DA"/>
              </a:solidFill>
            </a:endParaRPr>
          </a:p>
        </p:txBody>
      </p:sp>
      <p:sp>
        <p:nvSpPr>
          <p:cNvPr id="19" name="曲折矢印 18">
            <a:extLst>
              <a:ext uri="{FF2B5EF4-FFF2-40B4-BE49-F238E27FC236}">
                <a16:creationId xmlns:a16="http://schemas.microsoft.com/office/drawing/2014/main" id="{ABB223D7-12A2-2B0B-01FE-F39C11B4C0A3}"/>
              </a:ext>
            </a:extLst>
          </p:cNvPr>
          <p:cNvSpPr/>
          <p:nvPr/>
        </p:nvSpPr>
        <p:spPr>
          <a:xfrm rot="5400000">
            <a:off x="7187119" y="2680304"/>
            <a:ext cx="1476026" cy="2283615"/>
          </a:xfrm>
          <a:prstGeom prst="bentArrow">
            <a:avLst/>
          </a:prstGeom>
          <a:noFill/>
          <a:ln>
            <a:solidFill>
              <a:srgbClr val="000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2" name="図 21" descr="カレンダー&#10;&#10;AI 生成コンテンツは誤りを含む可能性があります。">
            <a:extLst>
              <a:ext uri="{FF2B5EF4-FFF2-40B4-BE49-F238E27FC236}">
                <a16:creationId xmlns:a16="http://schemas.microsoft.com/office/drawing/2014/main" id="{F0924F5D-1EF6-5B94-CDB9-492D20B88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696" y="2509046"/>
            <a:ext cx="2043975" cy="1566489"/>
          </a:xfrm>
          <a:prstGeom prst="rect">
            <a:avLst/>
          </a:prstGeom>
          <a:ln>
            <a:noFill/>
          </a:ln>
          <a:effectLst>
            <a:outerShdw blurRad="292100" dist="139700" dir="2700000" algn="tl" rotWithShape="0">
              <a:srgbClr val="333333">
                <a:alpha val="65000"/>
              </a:srgbClr>
            </a:outerShdw>
          </a:effectLst>
        </p:spPr>
      </p:pic>
      <p:sp>
        <p:nvSpPr>
          <p:cNvPr id="23" name="テキスト ボックス 22">
            <a:extLst>
              <a:ext uri="{FF2B5EF4-FFF2-40B4-BE49-F238E27FC236}">
                <a16:creationId xmlns:a16="http://schemas.microsoft.com/office/drawing/2014/main" id="{F9789ADE-7548-24D1-976D-019A7AFB270F}"/>
              </a:ext>
            </a:extLst>
          </p:cNvPr>
          <p:cNvSpPr txBox="1"/>
          <p:nvPr/>
        </p:nvSpPr>
        <p:spPr>
          <a:xfrm>
            <a:off x="7137850" y="2435928"/>
            <a:ext cx="2951077" cy="646331"/>
          </a:xfrm>
          <a:prstGeom prst="rect">
            <a:avLst/>
          </a:prstGeom>
          <a:noFill/>
        </p:spPr>
        <p:txBody>
          <a:bodyPr wrap="square">
            <a:spAutoFit/>
          </a:bodyPr>
          <a:lstStyle/>
          <a:p>
            <a:r>
              <a:rPr lang="ja-JP" altLang="en-US" b="1">
                <a:solidFill>
                  <a:srgbClr val="0000DA"/>
                </a:solidFill>
              </a:rPr>
              <a:t>抽出したい</a:t>
            </a:r>
            <a:endParaRPr lang="en-US" altLang="ja-JP" b="1" dirty="0">
              <a:solidFill>
                <a:srgbClr val="0000DA"/>
              </a:solidFill>
            </a:endParaRPr>
          </a:p>
          <a:p>
            <a:r>
              <a:rPr lang="ja-JP" altLang="en-US" b="1">
                <a:solidFill>
                  <a:srgbClr val="0000DA"/>
                </a:solidFill>
              </a:rPr>
              <a:t>期間を選択</a:t>
            </a:r>
          </a:p>
        </p:txBody>
      </p:sp>
    </p:spTree>
    <p:extLst>
      <p:ext uri="{BB962C8B-B14F-4D97-AF65-F5344CB8AC3E}">
        <p14:creationId xmlns:p14="http://schemas.microsoft.com/office/powerpoint/2010/main" val="175193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39803</TotalTime>
  <Words>638</Words>
  <Application>Microsoft Office PowerPoint</Application>
  <PresentationFormat>ワイド画面</PresentationFormat>
  <Paragraphs>96</Paragraphs>
  <Slides>8</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8</vt:i4>
      </vt:variant>
    </vt:vector>
  </HeadingPairs>
  <TitlesOfParts>
    <vt:vector size="21" baseType="lpstr">
      <vt:lpstr>Meiryo UI</vt:lpstr>
      <vt:lpstr>メイリオ</vt:lpstr>
      <vt:lpstr>メイリオ</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Ueno, Yoshiko / 上野　良子</cp:lastModifiedBy>
  <cp:revision>3062</cp:revision>
  <dcterms:created xsi:type="dcterms:W3CDTF">2021-03-26T09:54:52Z</dcterms:created>
  <dcterms:modified xsi:type="dcterms:W3CDTF">2026-03-16T06:10:48Z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